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7"/>
  </p:notesMasterIdLst>
  <p:sldIdLst>
    <p:sldId id="271" r:id="rId5"/>
    <p:sldId id="308" r:id="rId6"/>
    <p:sldId id="307" r:id="rId7"/>
    <p:sldId id="310" r:id="rId8"/>
    <p:sldId id="311" r:id="rId9"/>
    <p:sldId id="312" r:id="rId10"/>
    <p:sldId id="313" r:id="rId11"/>
    <p:sldId id="314" r:id="rId12"/>
    <p:sldId id="317" r:id="rId13"/>
    <p:sldId id="316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5" r:id="rId22"/>
    <p:sldId id="326" r:id="rId23"/>
    <p:sldId id="324" r:id="rId24"/>
    <p:sldId id="327" r:id="rId25"/>
    <p:sldId id="278" r:id="rId26"/>
  </p:sldIdLst>
  <p:sldSz cx="12192000" cy="6858000"/>
  <p:notesSz cx="6858000" cy="9144000"/>
  <p:embeddedFontLst>
    <p:embeddedFont>
      <p:font typeface="D2Coding" panose="020B0609020101020101" pitchFamily="49" charset="-127"/>
      <p:regular r:id="rId28"/>
      <p:bold r:id="rId29"/>
    </p:embeddedFont>
    <p:embeddedFont>
      <p:font typeface="나눔스퀘어 네오 Regular" panose="00000500000000000000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09"/>
    <a:srgbClr val="FFE292"/>
    <a:srgbClr val="FFE575"/>
    <a:srgbClr val="69258A"/>
    <a:srgbClr val="FFCC00"/>
    <a:srgbClr val="FF5050"/>
    <a:srgbClr val="5E217D"/>
    <a:srgbClr val="FFFFFF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7148" autoAdjust="0"/>
  </p:normalViewPr>
  <p:slideViewPr>
    <p:cSldViewPr snapToGrid="0" showGuides="1">
      <p:cViewPr>
        <p:scale>
          <a:sx n="150" d="100"/>
          <a:sy n="15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56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45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37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13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793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559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42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949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74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92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23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795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2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61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58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221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18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38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5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5" y="3323912"/>
            <a:ext cx="42948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latin typeface="+mn-ea"/>
              </a:rPr>
              <a:t>전이 학습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err="1">
                <a:latin typeface="+mj-ea"/>
              </a:rPr>
              <a:t>합성곱</a:t>
            </a:r>
            <a:r>
              <a:rPr lang="ko-KR" altLang="en-US" sz="2800" dirty="0">
                <a:latin typeface="+mj-ea"/>
              </a:rPr>
              <a:t> 신경망 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24. 01. 18.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612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사전 훈련된 모델 내려 받기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10205038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데이터가 준비되었으므로 사전 훈련된 </a:t>
            </a:r>
            <a:r>
              <a:rPr lang="en-US" altLang="ko-KR" sz="1400" dirty="0">
                <a:latin typeface="+mn-ea"/>
              </a:rPr>
              <a:t>ResNet18</a:t>
            </a:r>
            <a:r>
              <a:rPr lang="ko-KR" altLang="en-US" sz="1400" dirty="0">
                <a:latin typeface="+mn-ea"/>
              </a:rPr>
              <a:t>모델을 내려 받음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ResNet18</a:t>
            </a:r>
            <a:r>
              <a:rPr lang="ko-KR" altLang="en-US" sz="1400" dirty="0">
                <a:latin typeface="+mn-ea"/>
              </a:rPr>
              <a:t>은</a:t>
            </a:r>
            <a:r>
              <a:rPr lang="en-US" altLang="ko-KR" sz="1400" dirty="0">
                <a:latin typeface="+mn-ea"/>
              </a:rPr>
              <a:t> 50</a:t>
            </a:r>
            <a:r>
              <a:rPr lang="ko-KR" altLang="en-US" sz="1400" dirty="0">
                <a:latin typeface="+mn-ea"/>
              </a:rPr>
              <a:t>개의 계층으로 구성된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신경망으로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ImageNet </a:t>
            </a:r>
            <a:r>
              <a:rPr lang="ko-KR" altLang="en-US" sz="1400" dirty="0">
                <a:latin typeface="+mn-ea"/>
              </a:rPr>
              <a:t>데이터베이스에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만 개가 넘는 영상을 이용하여 훈련된 신경망으로 전의 학습에 사용되도록 사전훈련 모델을 제공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ResNet18</a:t>
            </a:r>
            <a:r>
              <a:rPr lang="ko-KR" altLang="en-US" sz="1400" dirty="0">
                <a:latin typeface="+mn-ea"/>
              </a:rPr>
              <a:t>은 입력 제약이 매우 크고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충분한 메모리가 없으면 학습 속도가 느릴 수 있는 단점이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7115C-849F-A027-ADD2-1643D91E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4" y="2802418"/>
            <a:ext cx="3885067" cy="292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AA937-6B18-5518-0DC7-2FFC6CC3316B}"/>
              </a:ext>
            </a:extLst>
          </p:cNvPr>
          <p:cNvSpPr txBox="1"/>
          <p:nvPr/>
        </p:nvSpPr>
        <p:spPr>
          <a:xfrm>
            <a:off x="486204" y="3609839"/>
            <a:ext cx="7617791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내려 받은 </a:t>
            </a:r>
            <a:r>
              <a:rPr lang="en-US" altLang="ko-KR" sz="1400" dirty="0">
                <a:latin typeface="+mn-ea"/>
              </a:rPr>
              <a:t>ResNet18</a:t>
            </a:r>
            <a:r>
              <a:rPr lang="ko-KR" altLang="en-US" sz="1400" dirty="0">
                <a:latin typeface="+mn-ea"/>
              </a:rPr>
              <a:t>의 </a:t>
            </a:r>
            <a:r>
              <a:rPr lang="ko-KR" altLang="en-US" sz="1400" dirty="0" err="1">
                <a:latin typeface="+mn-ea"/>
              </a:rPr>
              <a:t>합성곱층을</a:t>
            </a:r>
            <a:r>
              <a:rPr lang="ko-KR" altLang="en-US" sz="1400" dirty="0">
                <a:latin typeface="+mn-ea"/>
              </a:rPr>
              <a:t> 사용하되 파라미터에 대해서는 학습을 하지 않도록 고정함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역전파</a:t>
            </a:r>
            <a:r>
              <a:rPr lang="ko-KR" altLang="en-US" sz="1400" dirty="0">
                <a:latin typeface="+mn-ea"/>
              </a:rPr>
              <a:t> 중 파라미터들에 대한 변화를 계산할 필요가 </a:t>
            </a:r>
            <a:r>
              <a:rPr lang="ko-KR" altLang="en-US" sz="1400" dirty="0" err="1">
                <a:latin typeface="+mn-ea"/>
              </a:rPr>
              <a:t>없을을</a:t>
            </a:r>
            <a:r>
              <a:rPr lang="ko-KR" altLang="en-US" sz="1400" dirty="0">
                <a:latin typeface="+mn-ea"/>
              </a:rPr>
              <a:t> 나타냄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즉 모델의 일부를 고정하고 나머지를 학습하고자 </a:t>
            </a:r>
            <a:r>
              <a:rPr lang="ko-KR" altLang="en-US" sz="1400" dirty="0" err="1">
                <a:latin typeface="+mn-ea"/>
              </a:rPr>
              <a:t>할때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requires_grad</a:t>
            </a:r>
            <a:r>
              <a:rPr lang="en-US" altLang="ko-KR" sz="1400" dirty="0">
                <a:latin typeface="+mn-ea"/>
              </a:rPr>
              <a:t> = false</a:t>
            </a:r>
            <a:r>
              <a:rPr lang="ko-KR" altLang="en-US" sz="1400" dirty="0">
                <a:latin typeface="+mn-ea"/>
              </a:rPr>
              <a:t>로 설정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080BE9-782A-4E58-27AF-EB4E7C77488B}"/>
              </a:ext>
            </a:extLst>
          </p:cNvPr>
          <p:cNvGrpSpPr/>
          <p:nvPr/>
        </p:nvGrpSpPr>
        <p:grpSpPr>
          <a:xfrm>
            <a:off x="594154" y="4751355"/>
            <a:ext cx="4831892" cy="1274864"/>
            <a:chOff x="486204" y="4795805"/>
            <a:chExt cx="4831892" cy="12748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76ADBE-22E9-7CF0-B8D4-EAA7E05C0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204" y="4795805"/>
              <a:ext cx="4831892" cy="127486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9B6678-976C-DA6F-AAE8-59FF0C547E98}"/>
                </a:ext>
              </a:extLst>
            </p:cNvPr>
            <p:cNvSpPr/>
            <p:nvPr/>
          </p:nvSpPr>
          <p:spPr>
            <a:xfrm>
              <a:off x="1376752" y="5433237"/>
              <a:ext cx="2103971" cy="2055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EAE412-7E02-ADBA-729D-207FDE1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08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8860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ResNet18</a:t>
            </a:r>
            <a:r>
              <a:rPr lang="ko-KR" altLang="en-US" sz="2000" dirty="0">
                <a:latin typeface="+mj-ea"/>
                <a:ea typeface="+mj-ea"/>
              </a:rPr>
              <a:t>에 완전연결층 추가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72226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내려 받은 </a:t>
            </a:r>
            <a:r>
              <a:rPr lang="en-US" altLang="ko-KR" sz="1400" dirty="0">
                <a:latin typeface="+mn-ea"/>
              </a:rPr>
              <a:t>ResNet18</a:t>
            </a:r>
            <a:r>
              <a:rPr lang="ko-KR" altLang="en-US" sz="1400" dirty="0">
                <a:latin typeface="+mn-ea"/>
              </a:rPr>
              <a:t>에 완전연결층 추가함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추가된 완전연결층은 개와 고양이 클래스를 분류하는 용도로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nn.Linear</a:t>
            </a:r>
            <a:r>
              <a:rPr lang="en-US" altLang="ko-KR" sz="1400" dirty="0">
                <a:latin typeface="+mn-ea"/>
              </a:rPr>
              <a:t>(512, 2)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클래스가 두 개라는 의미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3FD4A-0F60-494F-2DE1-3631E06E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5" y="2123042"/>
            <a:ext cx="2704777" cy="299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10B1-A25F-89FB-A4CF-51999F6BB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5" y="5022648"/>
            <a:ext cx="3885067" cy="721595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80C08167-D02B-A9F9-9B6D-26A2B843ECFE}"/>
              </a:ext>
            </a:extLst>
          </p:cNvPr>
          <p:cNvGrpSpPr/>
          <p:nvPr/>
        </p:nvGrpSpPr>
        <p:grpSpPr>
          <a:xfrm>
            <a:off x="492380" y="2552518"/>
            <a:ext cx="7373606" cy="2215758"/>
            <a:chOff x="358955" y="2367761"/>
            <a:chExt cx="7373606" cy="22157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640193-28A3-65BF-6F51-73EF32D5CD0B}"/>
                </a:ext>
              </a:extLst>
            </p:cNvPr>
            <p:cNvGrpSpPr/>
            <p:nvPr/>
          </p:nvGrpSpPr>
          <p:grpSpPr>
            <a:xfrm>
              <a:off x="1028386" y="2367761"/>
              <a:ext cx="571225" cy="1499541"/>
              <a:chOff x="1036163" y="2367762"/>
              <a:chExt cx="571225" cy="149954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44A1BE1-227F-76B5-6EC2-8AB98202C801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8218E541-5C64-54E0-E758-B80684524258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3E2217DB-3085-4428-0962-480BCA07E0F0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C4AA631-B2BC-0F51-799E-836126FB7E1A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F878C-954B-25F4-13C9-6D43B21AA9B6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D60C214-12E1-4D8D-39E4-0540A9C6AEB5}"/>
                </a:ext>
              </a:extLst>
            </p:cNvPr>
            <p:cNvGrpSpPr/>
            <p:nvPr/>
          </p:nvGrpSpPr>
          <p:grpSpPr>
            <a:xfrm>
              <a:off x="1997168" y="2367761"/>
              <a:ext cx="571225" cy="1499541"/>
              <a:chOff x="1036163" y="2367762"/>
              <a:chExt cx="571225" cy="149954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CA82B2C-4BF1-724F-01DB-BA3B36CEBA8F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34359BF-4F0A-8B85-FAA0-0D8DB95C4FD8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69741AA-3DD1-694A-EBA8-03E3FED620BE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C9874A0-67C8-8275-78FA-32CF5C383E83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DF8159-866D-896A-2F3D-E02F9BC38BE3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0F32783-6964-F2C8-76B6-ADAFF6D59C6A}"/>
                </a:ext>
              </a:extLst>
            </p:cNvPr>
            <p:cNvCxnSpPr>
              <a:cxnSpLocks/>
            </p:cNvCxnSpPr>
            <p:nvPr/>
          </p:nvCxnSpPr>
          <p:spPr>
            <a:xfrm>
              <a:off x="1594849" y="3113456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1349499-3405-0A02-C8DD-EB3AA7E72B02}"/>
                </a:ext>
              </a:extLst>
            </p:cNvPr>
            <p:cNvCxnSpPr>
              <a:cxnSpLocks/>
            </p:cNvCxnSpPr>
            <p:nvPr/>
          </p:nvCxnSpPr>
          <p:spPr>
            <a:xfrm>
              <a:off x="610625" y="3115149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F9E64D9-6728-0EFF-8D0E-5786B984E396}"/>
                </a:ext>
              </a:extLst>
            </p:cNvPr>
            <p:cNvGrpSpPr/>
            <p:nvPr/>
          </p:nvGrpSpPr>
          <p:grpSpPr>
            <a:xfrm>
              <a:off x="3025272" y="2375336"/>
              <a:ext cx="571225" cy="1499541"/>
              <a:chOff x="1036163" y="2367762"/>
              <a:chExt cx="571225" cy="149954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CD900C5-668B-2FE9-7237-A97DCF9FCF22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5DC0AAE9-A66C-2042-76CF-33D1F9A88664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157F6A31-41CE-EAAF-A6BD-8B9D43F5A30F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31115152-24E9-AA40-7892-4FB6C0A91D0D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E8D624-86CB-0996-5083-69749AB244D1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BB08236-A65D-6618-F287-A0FBA2A8A75B}"/>
                </a:ext>
              </a:extLst>
            </p:cNvPr>
            <p:cNvGrpSpPr/>
            <p:nvPr/>
          </p:nvGrpSpPr>
          <p:grpSpPr>
            <a:xfrm>
              <a:off x="3994054" y="2375336"/>
              <a:ext cx="571225" cy="1499541"/>
              <a:chOff x="1036163" y="2367762"/>
              <a:chExt cx="571225" cy="149954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78295FE-CCE9-2191-B332-9AC22CADD8EE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4E92EAB-5611-B4CE-93B8-443C91B7C9DA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6051419-DA64-1B4D-8543-D6E31E735592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217A32A-FAB9-9951-B64A-F94842611788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F82A7E8-105B-4D1A-0CFB-2A4788B7B967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E5E111B-AEE3-9853-5F81-5ED80A06A39C}"/>
                </a:ext>
              </a:extLst>
            </p:cNvPr>
            <p:cNvCxnSpPr>
              <a:cxnSpLocks/>
            </p:cNvCxnSpPr>
            <p:nvPr/>
          </p:nvCxnSpPr>
          <p:spPr>
            <a:xfrm>
              <a:off x="3591735" y="3121031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15F0F7F-7CFF-2113-3811-D4F8EBA6FEF3}"/>
                </a:ext>
              </a:extLst>
            </p:cNvPr>
            <p:cNvCxnSpPr>
              <a:cxnSpLocks/>
            </p:cNvCxnSpPr>
            <p:nvPr/>
          </p:nvCxnSpPr>
          <p:spPr>
            <a:xfrm>
              <a:off x="2607511" y="3122724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1FCE0A2-DBC3-A638-C169-0C7C95BE7BE3}"/>
                </a:ext>
              </a:extLst>
            </p:cNvPr>
            <p:cNvGrpSpPr/>
            <p:nvPr/>
          </p:nvGrpSpPr>
          <p:grpSpPr>
            <a:xfrm>
              <a:off x="4993720" y="2376333"/>
              <a:ext cx="571225" cy="1499541"/>
              <a:chOff x="1036163" y="2367762"/>
              <a:chExt cx="571225" cy="14995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20E678D-6FD1-9848-10A5-AAF7B3B7449B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837D8D0-20AC-7631-E3E5-504F84537C0E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5652FC7-2732-9D24-533A-00CFBC7E461A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BC240BB-97A7-BA30-C457-075A6AEA2A7C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9AED14-6CFC-4C3E-19C2-4F0023A09E31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854E275-77F8-1C22-9427-AD79AECE5F35}"/>
                </a:ext>
              </a:extLst>
            </p:cNvPr>
            <p:cNvGrpSpPr/>
            <p:nvPr/>
          </p:nvGrpSpPr>
          <p:grpSpPr>
            <a:xfrm>
              <a:off x="5962502" y="2376333"/>
              <a:ext cx="1423560" cy="1499541"/>
              <a:chOff x="1036163" y="2367762"/>
              <a:chExt cx="1423560" cy="1499541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858213B-5F64-20FE-1696-BF947F9F9C5C}"/>
                  </a:ext>
                </a:extLst>
              </p:cNvPr>
              <p:cNvSpPr/>
              <p:nvPr/>
            </p:nvSpPr>
            <p:spPr>
              <a:xfrm>
                <a:off x="1036163" y="2367762"/>
                <a:ext cx="548640" cy="14995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0FB0677-1DF9-3FB3-0723-AB7B0FAD76E2}"/>
                  </a:ext>
                </a:extLst>
              </p:cNvPr>
              <p:cNvSpPr/>
              <p:nvPr/>
            </p:nvSpPr>
            <p:spPr>
              <a:xfrm>
                <a:off x="1130483" y="2418728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48E6693-5B4D-BB20-39C9-F1DAD5DF01F2}"/>
                  </a:ext>
                </a:extLst>
              </p:cNvPr>
              <p:cNvSpPr/>
              <p:nvPr/>
            </p:nvSpPr>
            <p:spPr>
              <a:xfrm>
                <a:off x="1130483" y="2848851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D9E34CCA-4912-FA96-3EA7-E17DC5004F4B}"/>
                  </a:ext>
                </a:extLst>
              </p:cNvPr>
              <p:cNvSpPr/>
              <p:nvPr/>
            </p:nvSpPr>
            <p:spPr>
              <a:xfrm>
                <a:off x="1130483" y="342306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D3F9506-A087-BB85-3E3B-DA41040D87BF}"/>
                  </a:ext>
                </a:extLst>
              </p:cNvPr>
              <p:cNvSpPr txBox="1"/>
              <p:nvPr/>
            </p:nvSpPr>
            <p:spPr>
              <a:xfrm>
                <a:off x="1145723" y="3217946"/>
                <a:ext cx="461665" cy="20774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1A58775-D611-17B1-C403-1E5E8DF1C83E}"/>
                  </a:ext>
                </a:extLst>
              </p:cNvPr>
              <p:cNvSpPr/>
              <p:nvPr/>
            </p:nvSpPr>
            <p:spPr>
              <a:xfrm>
                <a:off x="2087023" y="2744885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2809634-FAB8-749F-3584-6F5AF6F30D48}"/>
                  </a:ext>
                </a:extLst>
              </p:cNvPr>
              <p:cNvSpPr/>
              <p:nvPr/>
            </p:nvSpPr>
            <p:spPr>
              <a:xfrm>
                <a:off x="2099723" y="3140823"/>
                <a:ext cx="360000" cy="36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E8BAAAD1-7AA0-AF6C-07E1-839D242CFDB7}"/>
                </a:ext>
              </a:extLst>
            </p:cNvPr>
            <p:cNvCxnSpPr>
              <a:cxnSpLocks/>
            </p:cNvCxnSpPr>
            <p:nvPr/>
          </p:nvCxnSpPr>
          <p:spPr>
            <a:xfrm>
              <a:off x="5560183" y="3122028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8CBFC3DF-D2CC-7A18-45F5-C12105396EC9}"/>
                </a:ext>
              </a:extLst>
            </p:cNvPr>
            <p:cNvCxnSpPr>
              <a:cxnSpLocks/>
            </p:cNvCxnSpPr>
            <p:nvPr/>
          </p:nvCxnSpPr>
          <p:spPr>
            <a:xfrm>
              <a:off x="4575959" y="3123721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025B5A38-1AD4-F4A2-1D9B-30D622934971}"/>
                </a:ext>
              </a:extLst>
            </p:cNvPr>
            <p:cNvCxnSpPr>
              <a:cxnSpLocks/>
            </p:cNvCxnSpPr>
            <p:nvPr/>
          </p:nvCxnSpPr>
          <p:spPr>
            <a:xfrm>
              <a:off x="6573712" y="3121031"/>
              <a:ext cx="3897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6CC65EC-69C3-7837-A914-D02392EF9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863" y="2733058"/>
              <a:ext cx="324698" cy="165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FA1910A8-F9CA-A47D-C61A-A44D40B74DFE}"/>
                </a:ext>
              </a:extLst>
            </p:cNvPr>
            <p:cNvCxnSpPr>
              <a:cxnSpLocks/>
            </p:cNvCxnSpPr>
            <p:nvPr/>
          </p:nvCxnSpPr>
          <p:spPr>
            <a:xfrm>
              <a:off x="7407863" y="3348942"/>
              <a:ext cx="324698" cy="1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왼쪽 중괄호 78">
              <a:extLst>
                <a:ext uri="{FF2B5EF4-FFF2-40B4-BE49-F238E27FC236}">
                  <a16:creationId xmlns:a16="http://schemas.microsoft.com/office/drawing/2014/main" id="{EC5A710C-9A30-D49B-2248-0120C202C864}"/>
                </a:ext>
              </a:extLst>
            </p:cNvPr>
            <p:cNvSpPr/>
            <p:nvPr/>
          </p:nvSpPr>
          <p:spPr>
            <a:xfrm rot="16200000">
              <a:off x="3103500" y="1836347"/>
              <a:ext cx="363746" cy="4513974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58CD3D1-2816-91CE-124B-A747782D820B}"/>
                </a:ext>
              </a:extLst>
            </p:cNvPr>
            <p:cNvSpPr txBox="1"/>
            <p:nvPr/>
          </p:nvSpPr>
          <p:spPr>
            <a:xfrm>
              <a:off x="2473885" y="4306520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합성곱층</a:t>
              </a:r>
              <a:r>
                <a:rPr lang="ko-KR" altLang="en-US" sz="1200" dirty="0"/>
                <a:t> 가중치 고정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3B7C77A1-A494-88E0-903B-B98284BDD501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flipV="1">
              <a:off x="6236822" y="3875874"/>
              <a:ext cx="0" cy="2142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6775876-2842-5232-E38D-265EDBFD5644}"/>
                </a:ext>
              </a:extLst>
            </p:cNvPr>
            <p:cNvSpPr txBox="1"/>
            <p:nvPr/>
          </p:nvSpPr>
          <p:spPr>
            <a:xfrm>
              <a:off x="5595460" y="4117145"/>
              <a:ext cx="12827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완전연결층 추가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02A21B6-4A05-A701-CE00-DBEF69F34FAA}"/>
                </a:ext>
              </a:extLst>
            </p:cNvPr>
            <p:cNvSpPr txBox="1"/>
            <p:nvPr/>
          </p:nvSpPr>
          <p:spPr>
            <a:xfrm>
              <a:off x="358955" y="2926395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D6353B1-9EE7-EC77-94A9-F65FE92C6998}"/>
              </a:ext>
            </a:extLst>
          </p:cNvPr>
          <p:cNvSpPr txBox="1"/>
          <p:nvPr/>
        </p:nvSpPr>
        <p:spPr>
          <a:xfrm>
            <a:off x="492380" y="5740997"/>
            <a:ext cx="720261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모델에 접근하여 파라미터 값들을 가져옴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결과와 같이 파라미터 </a:t>
            </a:r>
            <a:r>
              <a:rPr lang="en-US" altLang="ko-KR" sz="1400" dirty="0">
                <a:latin typeface="+mn-ea"/>
              </a:rPr>
              <a:t>weigh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bias</a:t>
            </a:r>
            <a:r>
              <a:rPr lang="ko-KR" altLang="en-US" sz="1400" dirty="0">
                <a:latin typeface="+mn-ea"/>
              </a:rPr>
              <a:t>가 사용됨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966499D-AF48-510D-0415-06706962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398" y="5256573"/>
            <a:ext cx="4513974" cy="4876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5C402-DCE8-6569-20D1-731E8D1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857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07355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객체 생성 및 손실 함수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621516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학습 준비를 위해 모델의 객체를 생성하고 손실 함수를 정의함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F0D39-A907-A076-58DF-3BB630EB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805041"/>
            <a:ext cx="3425570" cy="2195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8E16-FC67-E9D4-C672-F7D2A8DFC43C}"/>
              </a:ext>
            </a:extLst>
          </p:cNvPr>
          <p:cNvSpPr txBox="1"/>
          <p:nvPr/>
        </p:nvSpPr>
        <p:spPr>
          <a:xfrm>
            <a:off x="555410" y="3970239"/>
            <a:ext cx="6793848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param.requires_grad</a:t>
            </a:r>
            <a:r>
              <a:rPr lang="en-US" altLang="ko-KR" sz="1400" dirty="0">
                <a:latin typeface="+mn-ea"/>
              </a:rPr>
              <a:t> = false : </a:t>
            </a:r>
            <a:r>
              <a:rPr lang="ko-KR" altLang="en-US" sz="1400" dirty="0">
                <a:latin typeface="+mn-ea"/>
              </a:rPr>
              <a:t>기존의 모든 파라미터를 학습되지 않도록 설정함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완전연결층 파라미터만 학습되도록 설정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옵티마이저를</a:t>
            </a:r>
            <a:r>
              <a:rPr lang="ko-KR" altLang="en-US" sz="1400" dirty="0">
                <a:latin typeface="+mn-ea"/>
              </a:rPr>
              <a:t> 설정함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여기는 </a:t>
            </a:r>
            <a:r>
              <a:rPr lang="en-US" altLang="ko-KR" sz="1400" dirty="0">
                <a:latin typeface="+mn-ea"/>
              </a:rPr>
              <a:t>Adam</a:t>
            </a:r>
            <a:r>
              <a:rPr lang="ko-KR" altLang="en-US" sz="1400" dirty="0">
                <a:latin typeface="+mn-ea"/>
              </a:rPr>
              <a:t>을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손실함수는 </a:t>
            </a:r>
            <a:r>
              <a:rPr lang="en-US" altLang="ko-KR" sz="1400" dirty="0" err="1">
                <a:latin typeface="+mn-ea"/>
              </a:rPr>
              <a:t>CrossEntropyLoss</a:t>
            </a:r>
            <a:r>
              <a:rPr lang="ko-KR" altLang="en-US" sz="1400" dirty="0">
                <a:latin typeface="+mn-ea"/>
              </a:rPr>
              <a:t>를 사용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72A041-C028-B205-8C5F-799A4CE5A733}"/>
              </a:ext>
            </a:extLst>
          </p:cNvPr>
          <p:cNvSpPr/>
          <p:nvPr/>
        </p:nvSpPr>
        <p:spPr>
          <a:xfrm>
            <a:off x="603250" y="2200860"/>
            <a:ext cx="2181017" cy="345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B7F2E1-EB39-C87A-8D54-CFAD343077DF}"/>
              </a:ext>
            </a:extLst>
          </p:cNvPr>
          <p:cNvSpPr/>
          <p:nvPr/>
        </p:nvSpPr>
        <p:spPr>
          <a:xfrm>
            <a:off x="603250" y="2902801"/>
            <a:ext cx="2286000" cy="345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5ED3D2-DFC4-4744-27F0-2F8F6169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69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612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학습을 위한 함수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956383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준비 및 네트워크 생성이 완료되었으므로 이제 모델을 학습 </a:t>
            </a:r>
            <a:r>
              <a:rPr lang="ko-KR" altLang="en-US" sz="1600" dirty="0" err="1">
                <a:latin typeface="+mn-ea"/>
              </a:rPr>
              <a:t>시켜야함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모델 학습을 위한 함수를 생성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DD345-8C00-AC35-EBC9-83C36C109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6183"/>
          <a:stretch/>
        </p:blipFill>
        <p:spPr>
          <a:xfrm>
            <a:off x="555880" y="1805041"/>
            <a:ext cx="5392242" cy="3131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78394-EF36-5ADF-BFA7-986A1FB3C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2" b="-1461"/>
          <a:stretch/>
        </p:blipFill>
        <p:spPr>
          <a:xfrm>
            <a:off x="6011622" y="1805041"/>
            <a:ext cx="5392242" cy="2664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24422-AB93-DC66-1EE8-41533F3B87B9}"/>
              </a:ext>
            </a:extLst>
          </p:cNvPr>
          <p:cNvSpPr txBox="1"/>
          <p:nvPr/>
        </p:nvSpPr>
        <p:spPr>
          <a:xfrm>
            <a:off x="492380" y="4964862"/>
            <a:ext cx="771717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마지막으로 </a:t>
            </a:r>
            <a:r>
              <a:rPr lang="en-US" altLang="ko-KR" sz="1600" dirty="0">
                <a:latin typeface="+mn-ea"/>
              </a:rPr>
              <a:t>ResNet18</a:t>
            </a:r>
            <a:r>
              <a:rPr lang="ko-KR" altLang="en-US" sz="1600" dirty="0">
                <a:latin typeface="+mn-ea"/>
              </a:rPr>
              <a:t>에 추가된 완전연결층은 학습을 하도록 설정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학습을 통해 얻어진 파라미터를 </a:t>
            </a:r>
            <a:r>
              <a:rPr lang="ko-KR" altLang="en-US" sz="1600" dirty="0" err="1">
                <a:latin typeface="+mn-ea"/>
              </a:rPr>
              <a:t>옵티마이저에</a:t>
            </a:r>
            <a:r>
              <a:rPr lang="ko-KR" altLang="en-US" sz="1600" dirty="0">
                <a:latin typeface="+mn-ea"/>
              </a:rPr>
              <a:t> 전달해서 최종적으로 모델학습에 사용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E51339-A410-861B-FB11-625E9D75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119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92314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파라미터 학습 결과를 </a:t>
            </a:r>
            <a:r>
              <a:rPr lang="ko-KR" altLang="en-US" sz="2000" dirty="0" err="1">
                <a:latin typeface="+mj-ea"/>
                <a:ea typeface="+mj-ea"/>
              </a:rPr>
              <a:t>옵티마이저에</a:t>
            </a:r>
            <a:r>
              <a:rPr lang="ko-KR" altLang="en-US" sz="2000" dirty="0">
                <a:latin typeface="+mj-ea"/>
                <a:ea typeface="+mj-ea"/>
              </a:rPr>
              <a:t> 전달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11444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완전연결층의 어떤 파라미터들이 </a:t>
            </a:r>
            <a:r>
              <a:rPr lang="ko-KR" altLang="en-US" sz="1600" dirty="0" err="1">
                <a:latin typeface="+mn-ea"/>
              </a:rPr>
              <a:t>옵티마이저로</a:t>
            </a:r>
            <a:r>
              <a:rPr lang="ko-KR" altLang="en-US" sz="1600" dirty="0">
                <a:latin typeface="+mn-ea"/>
              </a:rPr>
              <a:t> 전달되는지 보여줌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다음 결과와 같이 </a:t>
            </a:r>
            <a:r>
              <a:rPr lang="en-US" altLang="ko-KR" sz="1600" dirty="0">
                <a:latin typeface="+mn-ea"/>
              </a:rPr>
              <a:t>weight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bias</a:t>
            </a:r>
            <a:r>
              <a:rPr lang="ko-KR" altLang="en-US" sz="1600" dirty="0">
                <a:latin typeface="+mn-ea"/>
              </a:rPr>
              <a:t> 값들이 업데이트되고 </a:t>
            </a:r>
            <a:r>
              <a:rPr lang="ko-KR" altLang="en-US" sz="1600" dirty="0" err="1">
                <a:latin typeface="+mn-ea"/>
              </a:rPr>
              <a:t>옵티마이저에</a:t>
            </a:r>
            <a:r>
              <a:rPr lang="ko-KR" altLang="en-US" sz="1600" dirty="0">
                <a:latin typeface="+mn-ea"/>
              </a:rPr>
              <a:t> 전달됨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94327-0BA7-E555-80E4-998D5E29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0" y="2217199"/>
            <a:ext cx="3343020" cy="1368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EF606-3C41-2392-467F-1721A6ADB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80" y="4159922"/>
            <a:ext cx="6708520" cy="601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F9610-4026-6CFD-4ADC-B482A976485B}"/>
              </a:ext>
            </a:extLst>
          </p:cNvPr>
          <p:cNvSpPr txBox="1"/>
          <p:nvPr/>
        </p:nvSpPr>
        <p:spPr>
          <a:xfrm>
            <a:off x="492380" y="3672474"/>
            <a:ext cx="82092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훈련을 위해 전달되는 파라미터는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학습 데이터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손실 함수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옵티마이저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장치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20D11D-F063-2AC8-723B-FC84B7228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560" y="1530350"/>
            <a:ext cx="1611780" cy="4647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64374-804B-2125-7E83-61F5ED83C65D}"/>
              </a:ext>
            </a:extLst>
          </p:cNvPr>
          <p:cNvSpPr/>
          <p:nvPr/>
        </p:nvSpPr>
        <p:spPr>
          <a:xfrm>
            <a:off x="8532560" y="5969000"/>
            <a:ext cx="110039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6D994-5657-A364-F090-6B0176C7EB12}"/>
              </a:ext>
            </a:extLst>
          </p:cNvPr>
          <p:cNvSpPr txBox="1"/>
          <p:nvPr/>
        </p:nvSpPr>
        <p:spPr>
          <a:xfrm>
            <a:off x="492380" y="4946494"/>
            <a:ext cx="800411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약 </a:t>
            </a:r>
            <a:r>
              <a:rPr lang="en-US" altLang="ko-KR" sz="1600" dirty="0">
                <a:latin typeface="+mn-ea"/>
              </a:rPr>
              <a:t>93%</a:t>
            </a:r>
            <a:r>
              <a:rPr lang="ko-KR" altLang="en-US" sz="1600" dirty="0">
                <a:latin typeface="+mn-ea"/>
              </a:rPr>
              <a:t>로 상당히 높은 정확도를 보여줌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훈련데이터로는 학습이 잘되었다고 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이제 테스트 용도의 데이터를 이용하여 모델 정확도를 측정 해봄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5AA98F-6241-8CB7-6472-92AD5031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79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70486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테스트 데이터 호출 및 </a:t>
            </a:r>
            <a:r>
              <a:rPr lang="ko-KR" altLang="en-US" sz="2000" dirty="0" err="1">
                <a:latin typeface="+mj-ea"/>
                <a:ea typeface="+mj-ea"/>
              </a:rPr>
              <a:t>전처리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88576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테스트 데이터가 몇 건인지 보여 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테스트용 데이터로 부족하지만 실습을 진행할 환경을 고려하여 일부만 사용함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transforms.CenterCrop</a:t>
            </a:r>
            <a:r>
              <a:rPr lang="ko-KR" altLang="en-US" sz="1200" dirty="0">
                <a:latin typeface="+mn-ea"/>
              </a:rPr>
              <a:t>는 데이터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ko-KR" altLang="en-US" sz="1200" dirty="0">
                <a:latin typeface="+mn-ea"/>
              </a:rPr>
              <a:t> 함수 중 하나로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함수는 이미지의 중앙 부분을 잘라내는 역할을 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num_workers</a:t>
            </a:r>
            <a:r>
              <a:rPr lang="ko-KR" altLang="en-US" sz="1200" dirty="0">
                <a:latin typeface="+mn-ea"/>
              </a:rPr>
              <a:t>은 데이터를 </a:t>
            </a:r>
            <a:r>
              <a:rPr lang="ko-KR" altLang="en-US" sz="1200" dirty="0" err="1">
                <a:latin typeface="+mn-ea"/>
              </a:rPr>
              <a:t>로드할</a:t>
            </a:r>
            <a:r>
              <a:rPr lang="ko-KR" altLang="en-US" sz="1200" dirty="0">
                <a:latin typeface="+mn-ea"/>
              </a:rPr>
              <a:t> 때 사용 되는 병렬 작업자</a:t>
            </a:r>
            <a:r>
              <a:rPr lang="en-US" altLang="ko-KR" sz="1200" dirty="0">
                <a:latin typeface="+mn-ea"/>
              </a:rPr>
              <a:t>(threads)</a:t>
            </a:r>
            <a:r>
              <a:rPr lang="ko-KR" altLang="en-US" sz="1200" dirty="0">
                <a:latin typeface="+mn-ea"/>
              </a:rPr>
              <a:t>의 수를 지정하는 매개변수임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값을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설정하면 데이터 로딩은 단일 스레드에서 이루어지며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이경우 병렬 처리를 하지 않고 데이터를 하나씩 로드 하는 것을 의미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48962F-D52D-EB74-640B-3728AE149F4B}"/>
              </a:ext>
            </a:extLst>
          </p:cNvPr>
          <p:cNvGrpSpPr/>
          <p:nvPr/>
        </p:nvGrpSpPr>
        <p:grpSpPr>
          <a:xfrm>
            <a:off x="569755" y="2651643"/>
            <a:ext cx="3028189" cy="3306762"/>
            <a:chOff x="492380" y="2651643"/>
            <a:chExt cx="3028189" cy="33067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62162F-2B5F-1A1A-3A4F-B4484A29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80" y="2651643"/>
              <a:ext cx="3028189" cy="330676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6AE10E-584E-0B87-158C-9B33C8568C48}"/>
                </a:ext>
              </a:extLst>
            </p:cNvPr>
            <p:cNvGrpSpPr/>
            <p:nvPr/>
          </p:nvGrpSpPr>
          <p:grpSpPr>
            <a:xfrm>
              <a:off x="3087182" y="5609155"/>
              <a:ext cx="400050" cy="320675"/>
              <a:chOff x="2997200" y="4822825"/>
              <a:chExt cx="419100" cy="3619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97FEA23-D6F4-C019-8DF6-154B70C8F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7200" y="4822825"/>
                <a:ext cx="419100" cy="36195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1B5E19B-C4B7-F301-2043-062CE765B5E3}"/>
                  </a:ext>
                </a:extLst>
              </p:cNvPr>
              <p:cNvSpPr/>
              <p:nvPr/>
            </p:nvSpPr>
            <p:spPr>
              <a:xfrm>
                <a:off x="2997200" y="4822825"/>
                <a:ext cx="419100" cy="3619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638C52-1846-548E-FD34-72998C31D111}"/>
                </a:ext>
              </a:extLst>
            </p:cNvPr>
            <p:cNvSpPr/>
            <p:nvPr/>
          </p:nvSpPr>
          <p:spPr>
            <a:xfrm>
              <a:off x="1727200" y="3489843"/>
              <a:ext cx="1612900" cy="177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5DA8D0-7064-8F15-D065-2AB432EB6B41}"/>
                </a:ext>
              </a:extLst>
            </p:cNvPr>
            <p:cNvSpPr/>
            <p:nvPr/>
          </p:nvSpPr>
          <p:spPr>
            <a:xfrm>
              <a:off x="742950" y="5130800"/>
              <a:ext cx="869950" cy="177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3445A-01F4-F3AB-CDD0-08E5E097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33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70486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테스트 데이터 평가 함수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664957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테스트용 데이터 준비가 완료됨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테스트 데이터 평가를 위한 함수를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EDFBC-D06C-3AE8-158B-2476E3E74A2B}"/>
              </a:ext>
            </a:extLst>
          </p:cNvPr>
          <p:cNvSpPr txBox="1"/>
          <p:nvPr/>
        </p:nvSpPr>
        <p:spPr>
          <a:xfrm>
            <a:off x="492379" y="4664440"/>
            <a:ext cx="740779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glob</a:t>
            </a:r>
            <a:r>
              <a:rPr lang="ko-KR" altLang="en-US" sz="1600" dirty="0">
                <a:latin typeface="+mn-ea"/>
              </a:rPr>
              <a:t>은 현재 디렉터리에서 원하는 파일들만 추출하여 가져올 때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torch.max</a:t>
            </a:r>
            <a:r>
              <a:rPr lang="ko-KR" altLang="en-US" sz="1600" dirty="0">
                <a:latin typeface="+mn-ea"/>
              </a:rPr>
              <a:t>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주어진 </a:t>
            </a:r>
            <a:r>
              <a:rPr lang="ko-KR" altLang="en-US" sz="1600" dirty="0" err="1">
                <a:latin typeface="+mn-ea"/>
              </a:rPr>
              <a:t>텐서</a:t>
            </a:r>
            <a:r>
              <a:rPr lang="ko-KR" altLang="en-US" sz="1600" dirty="0">
                <a:latin typeface="+mn-ea"/>
              </a:rPr>
              <a:t> 배열의 최댓값이 들어 있는 </a:t>
            </a:r>
            <a:r>
              <a:rPr lang="en-US" altLang="ko-KR" sz="1600" dirty="0">
                <a:latin typeface="+mn-ea"/>
              </a:rPr>
              <a:t>index</a:t>
            </a:r>
            <a:r>
              <a:rPr lang="ko-KR" altLang="en-US" sz="1600" dirty="0">
                <a:latin typeface="+mn-ea"/>
              </a:rPr>
              <a:t>를 반환하는 함수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preds.eq</a:t>
            </a:r>
            <a:r>
              <a:rPr lang="en-US" altLang="ko-KR" sz="1600" dirty="0">
                <a:latin typeface="+mn-ea"/>
              </a:rPr>
              <a:t>(labels)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preds </a:t>
            </a:r>
            <a:r>
              <a:rPr lang="ko-KR" altLang="en-US" sz="1600" dirty="0">
                <a:latin typeface="+mn-ea"/>
              </a:rPr>
              <a:t>배열과 </a:t>
            </a:r>
            <a:r>
              <a:rPr lang="en-US" altLang="ko-KR" sz="1600" dirty="0">
                <a:latin typeface="+mn-ea"/>
              </a:rPr>
              <a:t>labels</a:t>
            </a:r>
            <a:r>
              <a:rPr lang="ko-KR" altLang="en-US" sz="1600" dirty="0">
                <a:latin typeface="+mn-ea"/>
              </a:rPr>
              <a:t>가 일치하는지 검사하는 용도로 사용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C08767-D92F-9846-0249-735F93A4A9A3}"/>
              </a:ext>
            </a:extLst>
          </p:cNvPr>
          <p:cNvGrpSpPr/>
          <p:nvPr/>
        </p:nvGrpSpPr>
        <p:grpSpPr>
          <a:xfrm>
            <a:off x="600330" y="1965474"/>
            <a:ext cx="9318370" cy="2647648"/>
            <a:chOff x="492380" y="1940074"/>
            <a:chExt cx="9318370" cy="2647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302003-BF3D-8B1D-241C-0EE554958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39"/>
            <a:stretch/>
          </p:blipFill>
          <p:spPr>
            <a:xfrm>
              <a:off x="5458376" y="1940074"/>
              <a:ext cx="4352374" cy="264764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189713-147B-A621-71A9-AD3E89DC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261"/>
            <a:stretch/>
          </p:blipFill>
          <p:spPr>
            <a:xfrm>
              <a:off x="492380" y="1945221"/>
              <a:ext cx="4746074" cy="263735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61AE9B-86A7-7B03-FAB8-97F58FB0F0CB}"/>
                </a:ext>
              </a:extLst>
            </p:cNvPr>
            <p:cNvSpPr/>
            <p:nvPr/>
          </p:nvSpPr>
          <p:spPr>
            <a:xfrm>
              <a:off x="723900" y="2576512"/>
              <a:ext cx="299085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3873D4-8165-3EC8-54C7-BA576BDF6666}"/>
                </a:ext>
              </a:extLst>
            </p:cNvPr>
            <p:cNvSpPr/>
            <p:nvPr/>
          </p:nvSpPr>
          <p:spPr>
            <a:xfrm>
              <a:off x="6015038" y="2352675"/>
              <a:ext cx="1619250" cy="1095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433497-92E6-E26A-656A-B7C82721C64F}"/>
                </a:ext>
              </a:extLst>
            </p:cNvPr>
            <p:cNvSpPr/>
            <p:nvPr/>
          </p:nvSpPr>
          <p:spPr>
            <a:xfrm>
              <a:off x="6015038" y="2700338"/>
              <a:ext cx="2381250" cy="126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80E213-504D-2153-C07A-7563CF08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782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19217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테스트 데이터를 평가 함수에 적용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690445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 평가 함수에 테스트 데이터를 적용하여 실제로 성능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정확도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측정함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47101-23D3-A06B-FD12-DB6F8C7B5DBF}"/>
              </a:ext>
            </a:extLst>
          </p:cNvPr>
          <p:cNvGrpSpPr/>
          <p:nvPr/>
        </p:nvGrpSpPr>
        <p:grpSpPr>
          <a:xfrm>
            <a:off x="587888" y="1888526"/>
            <a:ext cx="3356719" cy="3032803"/>
            <a:chOff x="548531" y="1888526"/>
            <a:chExt cx="3356719" cy="30328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D387E2-DF45-4998-E1D9-05D0F792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531" y="1888526"/>
              <a:ext cx="3356719" cy="28386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2188CAE-080E-423B-8D15-FEA14718AA0C}"/>
                </a:ext>
              </a:extLst>
            </p:cNvPr>
            <p:cNvGrpSpPr/>
            <p:nvPr/>
          </p:nvGrpSpPr>
          <p:grpSpPr>
            <a:xfrm>
              <a:off x="548531" y="2255877"/>
              <a:ext cx="2790768" cy="2665452"/>
              <a:chOff x="5608638" y="3144199"/>
              <a:chExt cx="2790768" cy="266545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235AF4A-6250-655F-EBEC-E85E32BFF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024"/>
              <a:stretch/>
            </p:blipFill>
            <p:spPr>
              <a:xfrm>
                <a:off x="5608638" y="3144199"/>
                <a:ext cx="2790768" cy="266545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791C25-3BA2-7D7F-2C05-572649D57AF0}"/>
                  </a:ext>
                </a:extLst>
              </p:cNvPr>
              <p:cNvSpPr/>
              <p:nvPr/>
            </p:nvSpPr>
            <p:spPr>
              <a:xfrm>
                <a:off x="5655469" y="5686425"/>
                <a:ext cx="988219" cy="1232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B2BDE9-4F8E-B86B-E3CD-656AE9A95C98}"/>
              </a:ext>
            </a:extLst>
          </p:cNvPr>
          <p:cNvSpPr txBox="1"/>
          <p:nvPr/>
        </p:nvSpPr>
        <p:spPr>
          <a:xfrm>
            <a:off x="548531" y="4945089"/>
            <a:ext cx="10144124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테스트 데이터 </a:t>
            </a:r>
            <a:r>
              <a:rPr lang="en-US" altLang="ko-KR" sz="1400" dirty="0">
                <a:latin typeface="+mn-ea"/>
              </a:rPr>
              <a:t>94% </a:t>
            </a:r>
            <a:r>
              <a:rPr lang="ko-KR" altLang="en-US" sz="1400" dirty="0">
                <a:latin typeface="+mn-ea"/>
              </a:rPr>
              <a:t>정도의 높은 정확도를 보임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만약 모델의 네트워크를 개발자가 직접 구현하고 최적의 파라미터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값을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찾는다면 오랜 시간이 걸림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하지만 사전에 훈련된 모델을 사용한다면 손쉽게 모델을 학습시킬 수 있기 때문에 실무에 많이 사용됨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C23150-C05D-4A0F-6297-BD4F0681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330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71663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훈련과 테스트 데이터의 정확도를 그래프로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594019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훈련과 테스트 데이터에 대해 </a:t>
            </a:r>
            <a:r>
              <a:rPr lang="ko-KR" altLang="en-US" sz="1600" dirty="0" err="1">
                <a:latin typeface="+mn-ea"/>
              </a:rPr>
              <a:t>에포크가</a:t>
            </a:r>
            <a:r>
              <a:rPr lang="ko-KR" altLang="en-US" sz="1600" dirty="0">
                <a:latin typeface="+mn-ea"/>
              </a:rPr>
              <a:t> 진행될 때마다 정확도를 출력한 결과임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훈련과 테스트 데이터 모두 </a:t>
            </a:r>
            <a:r>
              <a:rPr lang="ko-KR" altLang="en-US" sz="1600" dirty="0" err="1">
                <a:latin typeface="+mn-ea"/>
              </a:rPr>
              <a:t>에포크가</a:t>
            </a:r>
            <a:r>
              <a:rPr lang="ko-KR" altLang="en-US" sz="1600" dirty="0">
                <a:latin typeface="+mn-ea"/>
              </a:rPr>
              <a:t> 진행될수록 정확도가 높아지면서 </a:t>
            </a:r>
            <a:r>
              <a:rPr lang="en-US" altLang="ko-KR" sz="1600" dirty="0">
                <a:latin typeface="+mn-ea"/>
              </a:rPr>
              <a:t>100% </a:t>
            </a:r>
            <a:r>
              <a:rPr lang="ko-KR" altLang="en-US" sz="1600" dirty="0">
                <a:latin typeface="+mn-ea"/>
              </a:rPr>
              <a:t>가까워지고 있음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실제로 더 많은 </a:t>
            </a:r>
            <a:r>
              <a:rPr lang="ko-KR" altLang="en-US" sz="1600" dirty="0" err="1">
                <a:latin typeface="+mn-ea"/>
              </a:rPr>
              <a:t>에포크를</a:t>
            </a:r>
            <a:r>
              <a:rPr lang="ko-KR" altLang="en-US" sz="1600" dirty="0">
                <a:latin typeface="+mn-ea"/>
              </a:rPr>
              <a:t> 진행한다면 더욱더 </a:t>
            </a:r>
            <a:r>
              <a:rPr lang="en-US" altLang="ko-KR" sz="1600" dirty="0">
                <a:latin typeface="+mn-ea"/>
              </a:rPr>
              <a:t>100%</a:t>
            </a:r>
            <a:r>
              <a:rPr lang="ko-KR" altLang="en-US" sz="1600" dirty="0">
                <a:latin typeface="+mn-ea"/>
              </a:rPr>
              <a:t>에 수렴하는 것을 확인 할 수 있음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1400F-6CC8-39D5-183A-6AE117E7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80" y="3023008"/>
            <a:ext cx="2561581" cy="913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543926-D241-6EA8-8DF7-76EF0367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240" y="2960855"/>
            <a:ext cx="4333620" cy="284322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29751-BAB6-477A-FE5A-98AA9914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41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7420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 데이터의 오차에 대한 그래프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37894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 데이터에 대해 </a:t>
            </a:r>
            <a:r>
              <a:rPr lang="ko-KR" altLang="en-US" sz="1600" dirty="0" err="1">
                <a:latin typeface="+mn-ea"/>
              </a:rPr>
              <a:t>에포크가</a:t>
            </a:r>
            <a:r>
              <a:rPr lang="ko-KR" altLang="en-US" sz="1600" dirty="0">
                <a:latin typeface="+mn-ea"/>
              </a:rPr>
              <a:t> 진행될 때마다 오차를 출력한 결과임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 err="1">
                <a:latin typeface="+mn-ea"/>
              </a:rPr>
              <a:t>에포크가</a:t>
            </a:r>
            <a:r>
              <a:rPr lang="ko-KR" altLang="en-US" sz="1600" dirty="0">
                <a:latin typeface="+mn-ea"/>
              </a:rPr>
              <a:t> 진행될수록 오차가 낮아지고 있기 때문에 학습이 잘되었다고 </a:t>
            </a:r>
            <a:r>
              <a:rPr lang="ko-KR" altLang="en-US" sz="1600" dirty="0" err="1">
                <a:latin typeface="+mn-ea"/>
              </a:rPr>
              <a:t>할수있음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9BD88-C94B-FC7E-918C-7E21FC52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48" y="2952954"/>
            <a:ext cx="2764485" cy="6345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3EA6D-A3BE-7FF9-807B-5A013929D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016" y="2876959"/>
            <a:ext cx="4170868" cy="273644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F37ED7-13FA-EC74-BBD9-5F195069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732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전이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836073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일반적으로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 기반의 딥러닝 모델을 제대로 훈련시키려면 많은 양의 데이터가 필요함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충분히 큰 데이터셋을 확보하려면 많은 돈과 시간이 필요함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이를 해결한 것이 전이 학습임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전이 학습은 이미지셋처럼 아주 큰 데이터셋을 써서 훈련된 모델의 가중치를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가져와 해결하려는 과제에 맞게 보정해서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아주 큰 데이터셋을 사용하여 훈련된 모델을 사전 훈련된 모델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네트워크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라고 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결과적으로 비교적 적은 수의 데이터를 가지고도 우리가 원하는 과제를 해결 가능함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7C8AE4-5BA1-96C9-1921-563557F1172B}"/>
              </a:ext>
            </a:extLst>
          </p:cNvPr>
          <p:cNvGrpSpPr/>
          <p:nvPr/>
        </p:nvGrpSpPr>
        <p:grpSpPr>
          <a:xfrm>
            <a:off x="2412836" y="4636893"/>
            <a:ext cx="7366328" cy="914400"/>
            <a:chOff x="2269285" y="4707685"/>
            <a:chExt cx="7366328" cy="9144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4A0D51D-642D-0467-BB04-80D341456A4B}"/>
                </a:ext>
              </a:extLst>
            </p:cNvPr>
            <p:cNvSpPr/>
            <p:nvPr/>
          </p:nvSpPr>
          <p:spPr>
            <a:xfrm>
              <a:off x="2269285" y="4707685"/>
              <a:ext cx="1421744" cy="9144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문제 </a:t>
              </a:r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9A090D-1179-5E83-060B-40DDA58AB821}"/>
                </a:ext>
              </a:extLst>
            </p:cNvPr>
            <p:cNvSpPr/>
            <p:nvPr/>
          </p:nvSpPr>
          <p:spPr>
            <a:xfrm>
              <a:off x="4495308" y="4707685"/>
              <a:ext cx="2914282" cy="9144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문제 </a:t>
              </a:r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r>
                <a:rPr lang="ko-KR" altLang="en-US" dirty="0">
                  <a:solidFill>
                    <a:schemeClr val="tx1"/>
                  </a:solidFill>
                </a:rPr>
                <a:t>를 해결하면서 얻은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지식 및 경험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BDCF8A0-0CD1-0906-BE0C-850AC0E6A4D4}"/>
                </a:ext>
              </a:extLst>
            </p:cNvPr>
            <p:cNvSpPr/>
            <p:nvPr/>
          </p:nvSpPr>
          <p:spPr>
            <a:xfrm>
              <a:off x="8213869" y="4707685"/>
              <a:ext cx="1421744" cy="9144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문제 </a:t>
              </a:r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1F28B2C-D8C4-E604-E687-8A226FA396BB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691029" y="5164885"/>
              <a:ext cx="8042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2CA92F5-9EEB-6062-20D8-6B6BCB80CE56}"/>
                </a:ext>
              </a:extLst>
            </p:cNvPr>
            <p:cNvCxnSpPr/>
            <p:nvPr/>
          </p:nvCxnSpPr>
          <p:spPr>
            <a:xfrm>
              <a:off x="7409590" y="5164885"/>
              <a:ext cx="8042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AC1E3-78DA-D00A-CDB4-34F0423F11B5}"/>
                </a:ext>
              </a:extLst>
            </p:cNvPr>
            <p:cNvSpPr txBox="1"/>
            <p:nvPr/>
          </p:nvSpPr>
          <p:spPr>
            <a:xfrm>
              <a:off x="3781224" y="4789741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해결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4A1F7D-458E-3DEC-4576-B127E422A25A}"/>
                </a:ext>
              </a:extLst>
            </p:cNvPr>
            <p:cNvSpPr txBox="1"/>
            <p:nvPr/>
          </p:nvSpPr>
          <p:spPr>
            <a:xfrm>
              <a:off x="7496572" y="4795553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적용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75C907-8FD1-871D-9DBC-4EF5B9DCC829}"/>
                </a:ext>
              </a:extLst>
            </p:cNvPr>
            <p:cNvSpPr txBox="1"/>
            <p:nvPr/>
          </p:nvSpPr>
          <p:spPr>
            <a:xfrm>
              <a:off x="7379560" y="5159073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전이학습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DD09DB-359A-889D-3DC0-7550829B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463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49834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예측 이미지 출력을 위한 </a:t>
            </a:r>
            <a:r>
              <a:rPr lang="ko-KR" altLang="en-US" sz="2000" dirty="0" err="1">
                <a:latin typeface="+mj-ea"/>
                <a:ea typeface="+mj-ea"/>
              </a:rPr>
              <a:t>전처리</a:t>
            </a:r>
            <a:r>
              <a:rPr lang="ko-KR" altLang="en-US" sz="2000" dirty="0">
                <a:latin typeface="+mj-ea"/>
                <a:ea typeface="+mj-ea"/>
              </a:rPr>
              <a:t> 함수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73829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단순히 정확도와 오차 정보를 확인하는 것에 머무르지 않고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실제 데이터를 잘 예측하는지 살펴봄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tensor.clone</a:t>
            </a:r>
            <a:r>
              <a:rPr lang="en-US" altLang="ko-KR" sz="1600" dirty="0">
                <a:latin typeface="+mn-ea"/>
              </a:rPr>
              <a:t>( )</a:t>
            </a:r>
            <a:r>
              <a:rPr lang="ko-KR" altLang="en-US" sz="1600" dirty="0">
                <a:latin typeface="+mn-ea"/>
              </a:rPr>
              <a:t>은 기존 </a:t>
            </a:r>
            <a:r>
              <a:rPr lang="ko-KR" altLang="en-US" sz="1600" dirty="0" err="1">
                <a:latin typeface="+mn-ea"/>
              </a:rPr>
              <a:t>텐서의</a:t>
            </a:r>
            <a:r>
              <a:rPr lang="ko-KR" altLang="en-US" sz="1600" dirty="0">
                <a:latin typeface="+mn-ea"/>
              </a:rPr>
              <a:t> 내용을 복사한 </a:t>
            </a:r>
            <a:r>
              <a:rPr lang="ko-KR" altLang="en-US" sz="1600" dirty="0" err="1">
                <a:latin typeface="+mn-ea"/>
              </a:rPr>
              <a:t>텐서를</a:t>
            </a:r>
            <a:r>
              <a:rPr lang="ko-KR" altLang="en-US" sz="1600" dirty="0">
                <a:latin typeface="+mn-ea"/>
              </a:rPr>
              <a:t> 생성하겠다는 의미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detach( )</a:t>
            </a:r>
            <a:r>
              <a:rPr lang="ko-KR" altLang="en-US" sz="1600" dirty="0">
                <a:latin typeface="+mn-ea"/>
              </a:rPr>
              <a:t>는 기존 </a:t>
            </a:r>
            <a:r>
              <a:rPr lang="ko-KR" altLang="en-US" sz="1600" dirty="0" err="1">
                <a:latin typeface="+mn-ea"/>
              </a:rPr>
              <a:t>텐서에서</a:t>
            </a:r>
            <a:r>
              <a:rPr lang="ko-KR" altLang="en-US" sz="1600" dirty="0">
                <a:latin typeface="+mn-ea"/>
              </a:rPr>
              <a:t> 기울기가 전파되지 않은 </a:t>
            </a:r>
            <a:r>
              <a:rPr lang="ko-KR" altLang="en-US" sz="1600" dirty="0" err="1">
                <a:latin typeface="+mn-ea"/>
              </a:rPr>
              <a:t>텐서임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즉 기존 </a:t>
            </a:r>
            <a:r>
              <a:rPr lang="ko-KR" altLang="en-US" sz="1600" dirty="0" err="1">
                <a:latin typeface="+mn-ea"/>
              </a:rPr>
              <a:t>텐서를</a:t>
            </a:r>
            <a:r>
              <a:rPr lang="ko-KR" altLang="en-US" sz="1600" dirty="0">
                <a:latin typeface="+mn-ea"/>
              </a:rPr>
              <a:t> 복사한 새로운 </a:t>
            </a:r>
            <a:r>
              <a:rPr lang="ko-KR" altLang="en-US" sz="1600" dirty="0" err="1">
                <a:latin typeface="+mn-ea"/>
              </a:rPr>
              <a:t>텐서를</a:t>
            </a:r>
            <a:r>
              <a:rPr lang="ko-KR" altLang="en-US" sz="1600" dirty="0">
                <a:latin typeface="+mn-ea"/>
              </a:rPr>
              <a:t> 생성하지만 기울기에 영향을 주지는 않겠다는 의미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B674C6-43AD-A526-530A-C19B1471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7" y="3030085"/>
            <a:ext cx="3831970" cy="101906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3D68B4F-38B3-2378-9DA8-A7B75945B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81500"/>
              </p:ext>
            </p:extLst>
          </p:nvPr>
        </p:nvGraphicFramePr>
        <p:xfrm>
          <a:off x="2014856" y="4533900"/>
          <a:ext cx="8162288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879">
                  <a:extLst>
                    <a:ext uri="{9D8B030D-6E8A-4147-A177-3AD203B41FA5}">
                      <a16:colId xmlns:a16="http://schemas.microsoft.com/office/drawing/2014/main" val="2118822540"/>
                    </a:ext>
                  </a:extLst>
                </a:gridCol>
                <a:gridCol w="1826139">
                  <a:extLst>
                    <a:ext uri="{9D8B030D-6E8A-4147-A177-3AD203B41FA5}">
                      <a16:colId xmlns:a16="http://schemas.microsoft.com/office/drawing/2014/main" val="769657282"/>
                    </a:ext>
                  </a:extLst>
                </a:gridCol>
                <a:gridCol w="3729270">
                  <a:extLst>
                    <a:ext uri="{9D8B030D-6E8A-4147-A177-3AD203B41FA5}">
                      <a16:colId xmlns:a16="http://schemas.microsoft.com/office/drawing/2014/main" val="3750270041"/>
                    </a:ext>
                  </a:extLst>
                </a:gridCol>
              </a:tblGrid>
              <a:tr h="346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계산 그래프 상주 유무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6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tensor.clone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새롭게 할당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계산 그래프에 계속 상주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8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tensor.detach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공유해서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계산 그래프에 상주하지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77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tensor.clone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().detach()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새롭게 할당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계산 그래프에 상주하지 않음</a:t>
                      </a:r>
                    </a:p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5039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A2B499-7546-3D0A-FD79-799BF9DA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848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612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개와 고양이 예측 결과 출력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906605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테스트 데이터셋을 이용하여 실제로도 개와 고양이를 잘 분류하는지 살펴봄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add_subplot</a:t>
            </a:r>
            <a:r>
              <a:rPr lang="ko-KR" altLang="en-US" sz="1200" dirty="0">
                <a:latin typeface="+mn-ea"/>
              </a:rPr>
              <a:t>은 한 화면에 여러 개 이미지를 담기 위해 사용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classes[preds[</a:t>
            </a:r>
            <a:r>
              <a:rPr lang="en-US" altLang="ko-KR" sz="1200" dirty="0" err="1">
                <a:latin typeface="+mn-ea"/>
              </a:rPr>
              <a:t>idx</a:t>
            </a:r>
            <a:r>
              <a:rPr lang="en-US" altLang="ko-KR" sz="1200" dirty="0">
                <a:latin typeface="+mn-ea"/>
              </a:rPr>
              <a:t>].item()]</a:t>
            </a:r>
            <a:r>
              <a:rPr lang="ko-KR" altLang="en-US" sz="1200" dirty="0">
                <a:latin typeface="+mn-ea"/>
              </a:rPr>
              <a:t>은 </a:t>
            </a:r>
            <a:r>
              <a:rPr lang="en-US" altLang="ko-KR" sz="1200" dirty="0">
                <a:latin typeface="+mn-ea"/>
              </a:rPr>
              <a:t>preds[</a:t>
            </a:r>
            <a:r>
              <a:rPr lang="en-US" altLang="ko-KR" sz="1200" dirty="0" err="1">
                <a:latin typeface="+mn-ea"/>
              </a:rPr>
              <a:t>idx</a:t>
            </a:r>
            <a:r>
              <a:rPr lang="en-US" altLang="ko-KR" sz="1200" dirty="0">
                <a:latin typeface="+mn-ea"/>
              </a:rPr>
              <a:t>].item()</a:t>
            </a:r>
            <a:r>
              <a:rPr lang="ko-KR" altLang="en-US" sz="1200" dirty="0">
                <a:latin typeface="+mn-ea"/>
              </a:rPr>
              <a:t>과 같이 </a:t>
            </a:r>
            <a:r>
              <a:rPr lang="en-US" altLang="ko-KR" sz="1200" dirty="0">
                <a:latin typeface="+mn-ea"/>
              </a:rPr>
              <a:t>classes</a:t>
            </a:r>
            <a:r>
              <a:rPr lang="ko-KR" altLang="en-US" sz="1200" dirty="0">
                <a:latin typeface="+mn-ea"/>
              </a:rPr>
              <a:t>로 정의된 </a:t>
            </a:r>
            <a:r>
              <a:rPr lang="en-US" altLang="ko-KR" sz="1200" dirty="0">
                <a:latin typeface="+mn-ea"/>
              </a:rPr>
              <a:t>‘0’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‘1’</a:t>
            </a:r>
            <a:r>
              <a:rPr lang="ko-KR" altLang="en-US" sz="1200" dirty="0">
                <a:latin typeface="+mn-ea"/>
              </a:rPr>
              <a:t>중 어떤 값을 갖는지 판별하겠다는 의미임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figure </a:t>
            </a:r>
            <a:r>
              <a:rPr lang="ko-KR" altLang="en-US" sz="1200" dirty="0">
                <a:latin typeface="+mn-ea"/>
              </a:rPr>
              <a:t>안에서 </a:t>
            </a:r>
            <a:r>
              <a:rPr lang="ko-KR" altLang="en-US" sz="1200" dirty="0" err="1">
                <a:latin typeface="+mn-ea"/>
              </a:rPr>
              <a:t>서브플롯의</a:t>
            </a:r>
            <a:r>
              <a:rPr lang="ko-KR" altLang="en-US" sz="1200" dirty="0">
                <a:latin typeface="+mn-ea"/>
              </a:rPr>
              <a:t> 위치를 조정할 때 사용</a:t>
            </a:r>
            <a:r>
              <a:rPr lang="en-US" altLang="ko-KR" sz="1200" dirty="0">
                <a:latin typeface="+mn-ea"/>
              </a:rPr>
              <a:t>, left, right, bottom, top </a:t>
            </a:r>
            <a:r>
              <a:rPr lang="ko-KR" altLang="en-US" sz="1200" dirty="0">
                <a:latin typeface="+mn-ea"/>
              </a:rPr>
              <a:t>이미지를 조정함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hspace</a:t>
            </a:r>
            <a:r>
              <a:rPr lang="ko-KR" altLang="en-US" sz="1200" dirty="0">
                <a:latin typeface="+mn-ea"/>
              </a:rPr>
              <a:t>는 간격을 조정함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086577-DFD1-0455-5AF2-C9881408E9CA}"/>
              </a:ext>
            </a:extLst>
          </p:cNvPr>
          <p:cNvGrpSpPr/>
          <p:nvPr/>
        </p:nvGrpSpPr>
        <p:grpSpPr>
          <a:xfrm>
            <a:off x="562229" y="2597590"/>
            <a:ext cx="8447206" cy="3818312"/>
            <a:chOff x="447929" y="2565840"/>
            <a:chExt cx="8447206" cy="38183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8CE2DB-4599-3861-8EB8-6638CF44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930" y="2565840"/>
              <a:ext cx="8447205" cy="22332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2E3D80-D4B9-DE97-8336-2BA78C46A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929" y="4831144"/>
              <a:ext cx="8447205" cy="155300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9D9CA0F-EADB-59C1-AA25-20BEC1C0749B}"/>
                </a:ext>
              </a:extLst>
            </p:cNvPr>
            <p:cNvSpPr/>
            <p:nvPr/>
          </p:nvSpPr>
          <p:spPr>
            <a:xfrm>
              <a:off x="1065063" y="3877962"/>
              <a:ext cx="647422" cy="180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9EA0EB-1B4F-D7CB-18F2-2EA8774B797B}"/>
                </a:ext>
              </a:extLst>
            </p:cNvPr>
            <p:cNvSpPr/>
            <p:nvPr/>
          </p:nvSpPr>
          <p:spPr>
            <a:xfrm>
              <a:off x="2495550" y="4349750"/>
              <a:ext cx="32766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114EC4-BBFF-A3DE-BA22-23D7B6E56133}"/>
                </a:ext>
              </a:extLst>
            </p:cNvPr>
            <p:cNvSpPr/>
            <p:nvPr/>
          </p:nvSpPr>
          <p:spPr>
            <a:xfrm>
              <a:off x="447929" y="4641850"/>
              <a:ext cx="2815971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8EF25F6-0649-A913-841C-2C559B71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90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추출 기법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10884711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전이 학습을 위한 방법으로는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특성추출 기법과 미세 조정법이 있음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특성 추출 기법이란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ImageNet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데이터셋으로 사전 훈련된 모델을 가져온 후 마지막에 완전연결층 부분만 새로 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만듬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학습할 때는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마지막 완전연결층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이미지의 카테고리를 결정하는 부분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만 학습하고 나머지 계층들은 학습 </a:t>
            </a:r>
            <a:r>
              <a:rPr lang="ko-KR" altLang="en-US" sz="1600" dirty="0">
                <a:latin typeface="+mn-ea"/>
              </a:rPr>
              <a:t>되지 않도록 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481744E-B6B7-849A-B135-A79DAD9EC7DF}"/>
              </a:ext>
            </a:extLst>
          </p:cNvPr>
          <p:cNvGrpSpPr/>
          <p:nvPr/>
        </p:nvGrpSpPr>
        <p:grpSpPr>
          <a:xfrm>
            <a:off x="2514141" y="2676831"/>
            <a:ext cx="7499504" cy="3769416"/>
            <a:chOff x="2514141" y="2676831"/>
            <a:chExt cx="7499504" cy="376941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D845FA6-E698-FBD7-A316-C2BAF7A9C20E}"/>
                </a:ext>
              </a:extLst>
            </p:cNvPr>
            <p:cNvGrpSpPr/>
            <p:nvPr/>
          </p:nvGrpSpPr>
          <p:grpSpPr>
            <a:xfrm>
              <a:off x="2514141" y="2676831"/>
              <a:ext cx="6481460" cy="3492417"/>
              <a:chOff x="2514141" y="2676831"/>
              <a:chExt cx="6481460" cy="3492417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3F35CD85-4EE0-AA5C-6B62-01FCB35DCF3B}"/>
                  </a:ext>
                </a:extLst>
              </p:cNvPr>
              <p:cNvGrpSpPr/>
              <p:nvPr/>
            </p:nvGrpSpPr>
            <p:grpSpPr>
              <a:xfrm>
                <a:off x="2873868" y="2676831"/>
                <a:ext cx="6121733" cy="3492417"/>
                <a:chOff x="2271252" y="3011620"/>
                <a:chExt cx="6121733" cy="3400978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F1647A3-62BA-D2BD-8897-BC6E26CE6724}"/>
                    </a:ext>
                  </a:extLst>
                </p:cNvPr>
                <p:cNvSpPr/>
                <p:nvPr/>
              </p:nvSpPr>
              <p:spPr>
                <a:xfrm>
                  <a:off x="6393104" y="3554360"/>
                  <a:ext cx="1999881" cy="23066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5277167-9EB3-6974-2419-C676AF633E8D}"/>
                    </a:ext>
                  </a:extLst>
                </p:cNvPr>
                <p:cNvSpPr/>
                <p:nvPr/>
              </p:nvSpPr>
              <p:spPr>
                <a:xfrm>
                  <a:off x="2271252" y="3563210"/>
                  <a:ext cx="1999881" cy="230664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9D2ED5B-98A2-C5A0-72FA-CB25A033B1A2}"/>
                    </a:ext>
                  </a:extLst>
                </p:cNvPr>
                <p:cNvSpPr/>
                <p:nvPr/>
              </p:nvSpPr>
              <p:spPr>
                <a:xfrm>
                  <a:off x="2428737" y="5995218"/>
                  <a:ext cx="1669517" cy="4173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입력 데이터</a:t>
                  </a:r>
                </a:p>
              </p:txBody>
            </p:sp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430BAB8F-2671-3D84-F191-1C034AB1BB08}"/>
                    </a:ext>
                  </a:extLst>
                </p:cNvPr>
                <p:cNvSpPr/>
                <p:nvPr/>
              </p:nvSpPr>
              <p:spPr>
                <a:xfrm>
                  <a:off x="6558287" y="3011620"/>
                  <a:ext cx="1669517" cy="4173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출력</a:t>
                  </a:r>
                </a:p>
              </p:txBody>
            </p:sp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3A1EDA62-B43D-2668-1E37-7DF148451BC8}"/>
                    </a:ext>
                  </a:extLst>
                </p:cNvPr>
                <p:cNvSpPr/>
                <p:nvPr/>
              </p:nvSpPr>
              <p:spPr>
                <a:xfrm>
                  <a:off x="2428738" y="3678247"/>
                  <a:ext cx="1669517" cy="95864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사전 훈련된</a:t>
                  </a:r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완전연결층</a:t>
                  </a: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D60448F4-D706-EF87-D345-A15D71ACA36E}"/>
                    </a:ext>
                  </a:extLst>
                </p:cNvPr>
                <p:cNvSpPr/>
                <p:nvPr/>
              </p:nvSpPr>
              <p:spPr>
                <a:xfrm>
                  <a:off x="2428737" y="4787325"/>
                  <a:ext cx="1669517" cy="95864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사전 훈련된</a:t>
                  </a:r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600" dirty="0" err="1">
                      <a:solidFill>
                        <a:schemeClr val="tx1"/>
                      </a:solidFill>
                    </a:rPr>
                    <a:t>합성곱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C334B03F-DBC3-F094-2A68-30BF33570E90}"/>
                    </a:ext>
                  </a:extLst>
                </p:cNvPr>
                <p:cNvSpPr/>
                <p:nvPr/>
              </p:nvSpPr>
              <p:spPr>
                <a:xfrm>
                  <a:off x="6558288" y="3678247"/>
                  <a:ext cx="1669517" cy="95864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데이터 분류기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완전연결층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F0C417F-F3D9-A721-D275-815F7F4AC30F}"/>
                    </a:ext>
                  </a:extLst>
                </p:cNvPr>
                <p:cNvSpPr/>
                <p:nvPr/>
              </p:nvSpPr>
              <p:spPr>
                <a:xfrm>
                  <a:off x="6558287" y="4787325"/>
                  <a:ext cx="1669517" cy="95864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chemeClr val="tx1"/>
                      </a:solidFill>
                    </a:rPr>
                    <a:t>합성곱층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27685C0-F528-B5B4-81BB-628B7E61D13A}"/>
                    </a:ext>
                  </a:extLst>
                </p:cNvPr>
                <p:cNvSpPr/>
                <p:nvPr/>
              </p:nvSpPr>
              <p:spPr>
                <a:xfrm>
                  <a:off x="2428736" y="3011620"/>
                  <a:ext cx="1669517" cy="4173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출력</a:t>
                  </a: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488ABF6A-8598-E1A1-C754-EEEEBCFBD5D8}"/>
                    </a:ext>
                  </a:extLst>
                </p:cNvPr>
                <p:cNvSpPr/>
                <p:nvPr/>
              </p:nvSpPr>
              <p:spPr>
                <a:xfrm>
                  <a:off x="6558287" y="5995218"/>
                  <a:ext cx="1669517" cy="41738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입력 데이터</a:t>
                  </a:r>
                </a:p>
              </p:txBody>
            </p: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8C933ACA-39FE-EFD0-2185-DB03971FEECD}"/>
                    </a:ext>
                  </a:extLst>
                </p:cNvPr>
                <p:cNvCxnSpPr>
                  <a:cxnSpLocks/>
                  <a:stCxn id="8" idx="0"/>
                  <a:endCxn id="20" idx="2"/>
                </p:cNvCxnSpPr>
                <p:nvPr/>
              </p:nvCxnSpPr>
              <p:spPr>
                <a:xfrm flipH="1" flipV="1">
                  <a:off x="3263495" y="3429000"/>
                  <a:ext cx="2" cy="249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6DF58872-90E9-A824-1FC9-00D904BB2FEB}"/>
                    </a:ext>
                  </a:extLst>
                </p:cNvPr>
                <p:cNvCxnSpPr>
                  <a:stCxn id="12" idx="0"/>
                </p:cNvCxnSpPr>
                <p:nvPr/>
              </p:nvCxnSpPr>
              <p:spPr>
                <a:xfrm flipH="1" flipV="1">
                  <a:off x="3263494" y="4636893"/>
                  <a:ext cx="2" cy="150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3B344E33-510C-FC7C-1D4A-D91F40A0811F}"/>
                    </a:ext>
                  </a:extLst>
                </p:cNvPr>
                <p:cNvCxnSpPr>
                  <a:stCxn id="4" idx="0"/>
                  <a:endCxn id="12" idx="2"/>
                </p:cNvCxnSpPr>
                <p:nvPr/>
              </p:nvCxnSpPr>
              <p:spPr>
                <a:xfrm flipV="1">
                  <a:off x="3263496" y="5745971"/>
                  <a:ext cx="0" cy="249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AEAB8F9E-DE2C-559B-1DAC-2347B10EEAD5}"/>
                    </a:ext>
                  </a:extLst>
                </p:cNvPr>
                <p:cNvCxnSpPr>
                  <a:stCxn id="14" idx="0"/>
                  <a:endCxn id="6" idx="2"/>
                </p:cNvCxnSpPr>
                <p:nvPr/>
              </p:nvCxnSpPr>
              <p:spPr>
                <a:xfrm flipH="1" flipV="1">
                  <a:off x="7393046" y="3429000"/>
                  <a:ext cx="1" cy="249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5BD6C094-7ED9-B048-F8FF-117A89C335D5}"/>
                    </a:ext>
                  </a:extLst>
                </p:cNvPr>
                <p:cNvCxnSpPr/>
                <p:nvPr/>
              </p:nvCxnSpPr>
              <p:spPr>
                <a:xfrm flipV="1">
                  <a:off x="7393044" y="4636893"/>
                  <a:ext cx="0" cy="1504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A5FD9207-9F0A-E343-7E32-A7182C11681A}"/>
                    </a:ext>
                  </a:extLst>
                </p:cNvPr>
                <p:cNvCxnSpPr>
                  <a:stCxn id="22" idx="0"/>
                  <a:endCxn id="17" idx="2"/>
                </p:cNvCxnSpPr>
                <p:nvPr/>
              </p:nvCxnSpPr>
              <p:spPr>
                <a:xfrm flipV="1">
                  <a:off x="7393046" y="5745971"/>
                  <a:ext cx="0" cy="249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B317DCF2-7CC9-424C-4D14-194F58CBD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0869" y="4992488"/>
                <a:ext cx="229485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B0F5B7F-3EF2-2B19-F132-CA0144BB6BBA}"/>
                  </a:ext>
                </a:extLst>
              </p:cNvPr>
              <p:cNvSpPr/>
              <p:nvPr/>
            </p:nvSpPr>
            <p:spPr>
              <a:xfrm>
                <a:off x="6995720" y="4418495"/>
                <a:ext cx="1999880" cy="11843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BF029F2-8B3C-6C68-48EB-A7C2374EFA6B}"/>
                  </a:ext>
                </a:extLst>
              </p:cNvPr>
              <p:cNvSpPr/>
              <p:nvPr/>
            </p:nvSpPr>
            <p:spPr>
              <a:xfrm>
                <a:off x="8266240" y="5237915"/>
                <a:ext cx="571323" cy="2586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고정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11CC6B7-04F5-CE73-41B8-71FF005EAE37}"/>
                  </a:ext>
                </a:extLst>
              </p:cNvPr>
              <p:cNvSpPr/>
              <p:nvPr/>
            </p:nvSpPr>
            <p:spPr>
              <a:xfrm>
                <a:off x="8266351" y="4095659"/>
                <a:ext cx="571323" cy="25868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훈련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5A4D2D-D2A4-3498-8B3B-97F2D7D0912A}"/>
                  </a:ext>
                </a:extLst>
              </p:cNvPr>
              <p:cNvSpPr txBox="1"/>
              <p:nvPr/>
            </p:nvSpPr>
            <p:spPr>
              <a:xfrm>
                <a:off x="2514141" y="3530752"/>
                <a:ext cx="369332" cy="17754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ko-KR" altLang="en-US" sz="1200" dirty="0"/>
                  <a:t>사전 훈련된 네트워크</a:t>
                </a:r>
                <a:endParaRPr lang="en-US" altLang="ko-KR" sz="12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4A8F86D-DA18-322A-1E13-755499349496}"/>
                  </a:ext>
                </a:extLst>
              </p:cNvPr>
              <p:cNvSpPr txBox="1"/>
              <p:nvPr/>
            </p:nvSpPr>
            <p:spPr>
              <a:xfrm>
                <a:off x="6618158" y="3712935"/>
                <a:ext cx="369332" cy="126573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ko-KR" altLang="en-US" sz="1200" dirty="0"/>
                  <a:t>특성 추출 기법</a:t>
                </a:r>
                <a:endParaRPr lang="en-US" altLang="ko-KR" sz="12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BEE8F5-91C0-88FD-5121-1BAFA103ED93}"/>
                  </a:ext>
                </a:extLst>
              </p:cNvPr>
              <p:cNvSpPr txBox="1"/>
              <p:nvPr/>
            </p:nvSpPr>
            <p:spPr>
              <a:xfrm>
                <a:off x="5501083" y="4982312"/>
                <a:ext cx="694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재사용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E4A4C8-F6A3-D8EF-98E7-FE4E05B302F0}"/>
                </a:ext>
              </a:extLst>
            </p:cNvPr>
            <p:cNvSpPr txBox="1"/>
            <p:nvPr/>
          </p:nvSpPr>
          <p:spPr>
            <a:xfrm>
              <a:off x="3473698" y="616924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ImageNet</a:t>
              </a:r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CE26687-7A0C-082F-36C5-0818476D668B}"/>
                </a:ext>
              </a:extLst>
            </p:cNvPr>
            <p:cNvSpPr txBox="1"/>
            <p:nvPr/>
          </p:nvSpPr>
          <p:spPr>
            <a:xfrm>
              <a:off x="7315826" y="6165618"/>
              <a:ext cx="1359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이미지 분류 모델</a:t>
              </a:r>
              <a:endParaRPr lang="ko-KR" altLang="en-US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FB6ECBD-341A-42E2-1BB2-4D689D4AE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3944" y="3771041"/>
              <a:ext cx="44545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B84B8A-166D-2CD9-A082-DAD076387332}"/>
                </a:ext>
              </a:extLst>
            </p:cNvPr>
            <p:cNvSpPr txBox="1"/>
            <p:nvPr/>
          </p:nvSpPr>
          <p:spPr>
            <a:xfrm>
              <a:off x="9093200" y="3646586"/>
              <a:ext cx="9204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여기만 학습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47EF74-DB8B-3F0A-CCD7-572F9B46AF13}"/>
                </a:ext>
              </a:extLst>
            </p:cNvPr>
            <p:cNvSpPr txBox="1"/>
            <p:nvPr/>
          </p:nvSpPr>
          <p:spPr>
            <a:xfrm>
              <a:off x="8992994" y="4637924"/>
              <a:ext cx="9204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가중치 고정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B3035F-CC64-02BE-6E5C-73F73F1F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613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585731" cy="1395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특성 추출에 대해 필요한 라이브러리를 호출함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torchvision</a:t>
            </a:r>
            <a:r>
              <a:rPr lang="ko-KR" altLang="en-US" sz="1400" dirty="0">
                <a:latin typeface="+mn-ea"/>
              </a:rPr>
              <a:t>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컴퓨터 비전용도의 패키지로 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이미지 및 비디오 데이터셋을 다루는데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.transforms</a:t>
            </a:r>
            <a:r>
              <a:rPr lang="ko-KR" altLang="en-US" sz="1400" dirty="0">
                <a:latin typeface="+mn-ea"/>
              </a:rPr>
              <a:t>은 데이터 전처리를 위해 사용하는 패키지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.models</a:t>
            </a:r>
            <a:r>
              <a:rPr lang="ko-KR" altLang="en-US" sz="1400" dirty="0">
                <a:latin typeface="+mn-ea"/>
              </a:rPr>
              <a:t>은 다양한 </a:t>
            </a:r>
            <a:r>
              <a:rPr lang="ko-KR" altLang="en-US" sz="1400" dirty="0" err="1">
                <a:latin typeface="+mn-ea"/>
              </a:rPr>
              <a:t>파이토치</a:t>
            </a:r>
            <a:r>
              <a:rPr lang="ko-KR" altLang="en-US" sz="1400" dirty="0">
                <a:latin typeface="+mn-ea"/>
              </a:rPr>
              <a:t> 네트워크를 사용할 수 있도록 도와주는 패키지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추출 기법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1CF3DB-FFF3-B61A-99DF-863D7162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0" y="2774537"/>
            <a:ext cx="3454987" cy="32543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89F3E4-84CF-A4B2-A15E-D3E791B4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095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추출 기법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867859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예제에서 사용할 이미지 데이터에 대한 </a:t>
            </a:r>
            <a:r>
              <a:rPr lang="ko-KR" altLang="en-US" sz="1200" dirty="0" err="1">
                <a:latin typeface="+mn-ea"/>
              </a:rPr>
              <a:t>전처리</a:t>
            </a:r>
            <a:r>
              <a:rPr lang="ko-KR" altLang="en-US" sz="1200" dirty="0">
                <a:latin typeface="+mn-ea"/>
              </a:rPr>
              <a:t> 방법을 정의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torchvision.transform</a:t>
            </a:r>
            <a:r>
              <a:rPr lang="ko-KR" altLang="en-US" sz="1200" dirty="0">
                <a:latin typeface="+mn-ea"/>
              </a:rPr>
              <a:t>은 이미지 데이터를 변환하여 모델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네트워크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의 입력으로 사용할 수 있게 변환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datasets.ImageFolder</a:t>
            </a:r>
            <a:r>
              <a:rPr lang="ko-KR" altLang="en-US" sz="1200" dirty="0">
                <a:latin typeface="+mn-ea"/>
              </a:rPr>
              <a:t>는 </a:t>
            </a:r>
            <a:r>
              <a:rPr lang="ko-KR" altLang="en-US" sz="1200" dirty="0" err="1">
                <a:latin typeface="+mn-ea"/>
              </a:rPr>
              <a:t>데이터로더가</a:t>
            </a:r>
            <a:r>
              <a:rPr lang="ko-KR" altLang="en-US" sz="1200" dirty="0">
                <a:latin typeface="+mn-ea"/>
              </a:rPr>
              <a:t> 데이터를 불러올 대상과 방법을 정의함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n-ea"/>
              </a:rPr>
              <a:t>데이터로더에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할당후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한번 에 불러올 데이터양을 결정하는 </a:t>
            </a:r>
            <a:r>
              <a:rPr lang="en-US" altLang="ko-KR" sz="1200" dirty="0" err="1">
                <a:latin typeface="+mn-ea"/>
              </a:rPr>
              <a:t>batch_size</a:t>
            </a:r>
            <a:r>
              <a:rPr lang="ko-KR" altLang="en-US" sz="1200" dirty="0">
                <a:latin typeface="+mn-ea"/>
              </a:rPr>
              <a:t>를 지정함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데이터를 무작위로 섞을지 설정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686482-91A8-C011-BBAD-DEF86A3BE825}"/>
              </a:ext>
            </a:extLst>
          </p:cNvPr>
          <p:cNvGrpSpPr/>
          <p:nvPr/>
        </p:nvGrpSpPr>
        <p:grpSpPr>
          <a:xfrm>
            <a:off x="609648" y="2611794"/>
            <a:ext cx="3638180" cy="3777574"/>
            <a:chOff x="492380" y="2331053"/>
            <a:chExt cx="3638180" cy="37775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0540A9-777D-8F7F-878A-B4069B7F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80" y="2331053"/>
              <a:ext cx="3638180" cy="3777574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440AC8E-9695-06F7-6246-8CFCD1C95406}"/>
                </a:ext>
              </a:extLst>
            </p:cNvPr>
            <p:cNvGrpSpPr/>
            <p:nvPr/>
          </p:nvGrpSpPr>
          <p:grpSpPr>
            <a:xfrm>
              <a:off x="3406660" y="5667302"/>
              <a:ext cx="657225" cy="371475"/>
              <a:chOff x="6096000" y="4543352"/>
              <a:chExt cx="657225" cy="37147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8C60242-4EF2-AB2C-D865-E69F9FF3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543352"/>
                <a:ext cx="657225" cy="371475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453B293-8CF4-A302-482B-D0E293F66755}"/>
                  </a:ext>
                </a:extLst>
              </p:cNvPr>
              <p:cNvSpPr/>
              <p:nvPr/>
            </p:nvSpPr>
            <p:spPr>
              <a:xfrm>
                <a:off x="6096000" y="4543352"/>
                <a:ext cx="657225" cy="371475"/>
              </a:xfrm>
              <a:prstGeom prst="rect">
                <a:avLst/>
              </a:prstGeom>
              <a:noFill/>
              <a:ln>
                <a:solidFill>
                  <a:srgbClr val="FF44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6875C0-C4CB-84D1-E116-B2F3728E035D}"/>
              </a:ext>
            </a:extLst>
          </p:cNvPr>
          <p:cNvSpPr/>
          <p:nvPr/>
        </p:nvSpPr>
        <p:spPr>
          <a:xfrm>
            <a:off x="1828800" y="3501813"/>
            <a:ext cx="2235085" cy="189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6549BB-91EF-0C5C-048C-C79DE0B1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98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13954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RandomResizedCrop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자세히 알아보기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943719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Mxnet</a:t>
            </a:r>
            <a:r>
              <a:rPr lang="ko-KR" altLang="en-US" sz="1400" dirty="0">
                <a:latin typeface="+mn-ea"/>
              </a:rPr>
              <a:t>는 유연하고 효율적인 딥 러닝 모델의 구현 및 학습을 지원하며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동적 그래프 및 정적 그래프를 모두 다룰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gluon</a:t>
            </a:r>
            <a:r>
              <a:rPr lang="ko-KR" altLang="en-US" sz="1400" dirty="0">
                <a:latin typeface="+mn-ea"/>
              </a:rPr>
              <a:t>패키지에서 제공되는 </a:t>
            </a:r>
            <a:r>
              <a:rPr lang="en-US" altLang="ko-KR" sz="1400" dirty="0">
                <a:latin typeface="+mn-ea"/>
              </a:rPr>
              <a:t>transforms </a:t>
            </a:r>
            <a:r>
              <a:rPr lang="ko-KR" altLang="en-US" sz="1400" dirty="0">
                <a:latin typeface="+mn-ea"/>
              </a:rPr>
              <a:t>모듈을 가져와 주로 이미지 데이터에 대한 다양한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및 변환 기능을 제공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9A734-6873-E230-9B62-4EE5663B93AE}"/>
              </a:ext>
            </a:extLst>
          </p:cNvPr>
          <p:cNvGrpSpPr/>
          <p:nvPr/>
        </p:nvGrpSpPr>
        <p:grpSpPr>
          <a:xfrm>
            <a:off x="581280" y="2175505"/>
            <a:ext cx="5400675" cy="4036260"/>
            <a:chOff x="547550" y="2251705"/>
            <a:chExt cx="5400675" cy="403626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178872B-573A-2BF7-79DA-0DB1A2E2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50" y="3017297"/>
              <a:ext cx="5400675" cy="106680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CE74B9F-5FBB-97F3-B87C-514B585D7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50" y="4163890"/>
              <a:ext cx="3629025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55AC7-396F-1749-F35D-1EA40B553424}"/>
                </a:ext>
              </a:extLst>
            </p:cNvPr>
            <p:cNvGrpSpPr/>
            <p:nvPr/>
          </p:nvGrpSpPr>
          <p:grpSpPr>
            <a:xfrm>
              <a:off x="547550" y="2251705"/>
              <a:ext cx="3762375" cy="685800"/>
              <a:chOff x="547550" y="2165215"/>
              <a:chExt cx="3762375" cy="68580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C456F3D-F228-860D-8AF9-0AD40730E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550" y="2165215"/>
                <a:ext cx="3762375" cy="68580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0E6A815-8F4A-D7F0-620A-43898F2A4771}"/>
                  </a:ext>
                </a:extLst>
              </p:cNvPr>
              <p:cNvSpPr/>
              <p:nvPr/>
            </p:nvSpPr>
            <p:spPr>
              <a:xfrm>
                <a:off x="1114425" y="2409825"/>
                <a:ext cx="431006" cy="1857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BBB8EB-87DD-71E5-E827-07DB626C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13954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RandomResizedCrop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자세히 알아보기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399783" cy="1072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불러온 이미지에 </a:t>
            </a:r>
            <a:r>
              <a:rPr lang="en-US" altLang="ko-KR" sz="1400" dirty="0" err="1">
                <a:latin typeface="+mn-ea"/>
              </a:rPr>
              <a:t>RamdomResizedCrop</a:t>
            </a:r>
            <a:r>
              <a:rPr lang="ko-KR" altLang="en-US" sz="1400" dirty="0">
                <a:latin typeface="+mn-ea"/>
              </a:rPr>
              <a:t>을 적용하기 위한 함수를 생성함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ratio</a:t>
            </a:r>
            <a:r>
              <a:rPr lang="ko-KR" altLang="en-US" sz="1400" dirty="0">
                <a:latin typeface="+mn-ea"/>
              </a:rPr>
              <a:t>를 통해 너비와 비율을 조절한후 </a:t>
            </a:r>
            <a:r>
              <a:rPr lang="en-US" altLang="ko-KR" sz="1400" dirty="0">
                <a:latin typeface="+mn-ea"/>
              </a:rPr>
              <a:t>scale</a:t>
            </a:r>
            <a:r>
              <a:rPr lang="ko-KR" altLang="en-US" sz="1400" dirty="0">
                <a:latin typeface="+mn-ea"/>
              </a:rPr>
              <a:t>을 통해 자르고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최종적으로 출력할 </a:t>
            </a:r>
            <a:r>
              <a:rPr lang="en-US" altLang="ko-KR" sz="1400" dirty="0"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로 조정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AAEDB2-AA18-0D84-9001-5F887517D0A1}"/>
              </a:ext>
            </a:extLst>
          </p:cNvPr>
          <p:cNvGrpSpPr/>
          <p:nvPr/>
        </p:nvGrpSpPr>
        <p:grpSpPr>
          <a:xfrm>
            <a:off x="600919" y="2246468"/>
            <a:ext cx="8703152" cy="3806062"/>
            <a:chOff x="562819" y="2265518"/>
            <a:chExt cx="8703152" cy="38060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39DA99-1D34-B565-B299-0556E475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19" y="2265518"/>
              <a:ext cx="4476750" cy="275556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270721-EAE2-B6EA-54CA-18978256B078}"/>
                </a:ext>
              </a:extLst>
            </p:cNvPr>
            <p:cNvGrpSpPr/>
            <p:nvPr/>
          </p:nvGrpSpPr>
          <p:grpSpPr>
            <a:xfrm>
              <a:off x="562819" y="5148569"/>
              <a:ext cx="4476750" cy="857250"/>
              <a:chOff x="492380" y="5139308"/>
              <a:chExt cx="4476750" cy="8572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C0E82D5-D041-1B0A-31DC-80F73A2C6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380" y="5139308"/>
                <a:ext cx="4476750" cy="85725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3A4CB3-7918-76D9-43BD-69574B5A69AA}"/>
                  </a:ext>
                </a:extLst>
              </p:cNvPr>
              <p:cNvSpPr/>
              <p:nvPr/>
            </p:nvSpPr>
            <p:spPr>
              <a:xfrm>
                <a:off x="2288177" y="5180942"/>
                <a:ext cx="1303507" cy="162128"/>
              </a:xfrm>
              <a:prstGeom prst="rect">
                <a:avLst/>
              </a:prstGeom>
              <a:noFill/>
              <a:ln>
                <a:solidFill>
                  <a:srgbClr val="FF44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CF06F1B-C806-99DC-3E91-B63ED2B53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781" y="3957030"/>
              <a:ext cx="4149190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26C37-B233-ED31-04D8-A0521579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48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latin typeface="+mj-ea"/>
                <a:ea typeface="+mj-ea"/>
              </a:rPr>
              <a:t>특성추출 기법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6898042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이미지 데이터를 불러와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개의 이미지에 대해 레이블 정보와 함께 출력함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반복자를 사용하려면 </a:t>
            </a:r>
            <a:r>
              <a:rPr lang="en-US" altLang="ko-KR" sz="1200" dirty="0" err="1">
                <a:latin typeface="+mn-ea"/>
              </a:rPr>
              <a:t>iter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next( )</a:t>
            </a:r>
            <a:r>
              <a:rPr lang="ko-KR" altLang="en-US" sz="1200" dirty="0">
                <a:latin typeface="+mn-ea"/>
              </a:rPr>
              <a:t>가 필요함 </a:t>
            </a:r>
            <a:r>
              <a:rPr lang="en-US" altLang="ko-KR" sz="1200" dirty="0" err="1">
                <a:latin typeface="+mn-ea"/>
              </a:rPr>
              <a:t>iter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는 전달된 데이터의 반복자를 꺼내 반복하며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next( )</a:t>
            </a:r>
            <a:r>
              <a:rPr lang="ko-KR" altLang="en-US" sz="1200" dirty="0">
                <a:latin typeface="+mn-ea"/>
              </a:rPr>
              <a:t>는 그 반복자가 다음에 출력해야 할 요소를 반환함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np.transpose</a:t>
            </a:r>
            <a:r>
              <a:rPr lang="ko-KR" altLang="en-US" sz="1200" dirty="0">
                <a:latin typeface="+mn-ea"/>
              </a:rPr>
              <a:t>는 행과 열을 바꿈으로 행렬의 차원을 바꾸어 줌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94F0FD-4A37-5C88-BB82-59BA4DAF1033}"/>
              </a:ext>
            </a:extLst>
          </p:cNvPr>
          <p:cNvGrpSpPr/>
          <p:nvPr/>
        </p:nvGrpSpPr>
        <p:grpSpPr>
          <a:xfrm>
            <a:off x="587630" y="2656118"/>
            <a:ext cx="9430555" cy="3525321"/>
            <a:chOff x="492380" y="2789468"/>
            <a:chExt cx="9430555" cy="35253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ABB2F74-5C4C-6071-DC54-A9AFF526C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0" t="792" r="640" b="941"/>
            <a:stretch/>
          </p:blipFill>
          <p:spPr>
            <a:xfrm>
              <a:off x="5174543" y="2789468"/>
              <a:ext cx="4748392" cy="3525321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B8A838-548B-E7D1-4C65-22530ECAF645}"/>
                </a:ext>
              </a:extLst>
            </p:cNvPr>
            <p:cNvGrpSpPr/>
            <p:nvPr/>
          </p:nvGrpSpPr>
          <p:grpSpPr>
            <a:xfrm>
              <a:off x="492380" y="2884294"/>
              <a:ext cx="4436301" cy="1908144"/>
              <a:chOff x="492380" y="2884294"/>
              <a:chExt cx="4436301" cy="190814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F244BE-759D-194E-4904-AAC534EDE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380" y="2884294"/>
                <a:ext cx="4436301" cy="1908144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CA1D373-48AE-5F22-E252-47E3FD8E455B}"/>
                  </a:ext>
                </a:extLst>
              </p:cNvPr>
              <p:cNvSpPr/>
              <p:nvPr/>
            </p:nvSpPr>
            <p:spPr>
              <a:xfrm>
                <a:off x="1564482" y="4341018"/>
                <a:ext cx="914399" cy="1786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B827D0-D3A5-7918-D655-374BDE5C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115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2750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transpose(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전이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400392"/>
            <a:ext cx="7649851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일반적으로 행렬의 차원을 변경하는 이유는 행렬의 내적 연산 때문임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다음과 같이 </a:t>
            </a:r>
            <a:r>
              <a:rPr lang="en-US" altLang="ko-KR" sz="1200" dirty="0">
                <a:latin typeface="+mn-ea"/>
              </a:rPr>
              <a:t>A</a:t>
            </a:r>
            <a:r>
              <a:rPr lang="ko-KR" altLang="en-US" sz="1200" dirty="0">
                <a:latin typeface="+mn-ea"/>
              </a:rPr>
              <a:t>라는 행렬과 </a:t>
            </a:r>
            <a:r>
              <a:rPr lang="en-US" altLang="ko-KR" sz="1200" dirty="0">
                <a:latin typeface="+mn-ea"/>
              </a:rPr>
              <a:t>B</a:t>
            </a:r>
            <a:r>
              <a:rPr lang="ko-KR" altLang="en-US" sz="1200" dirty="0">
                <a:latin typeface="+mn-ea"/>
              </a:rPr>
              <a:t>라는 행렬의 내적 결과는 </a:t>
            </a:r>
            <a:r>
              <a:rPr lang="en-US" altLang="ko-KR" sz="1200" dirty="0">
                <a:latin typeface="+mn-ea"/>
              </a:rPr>
              <a:t>C</a:t>
            </a:r>
            <a:r>
              <a:rPr lang="ko-KR" altLang="en-US" sz="1200" dirty="0">
                <a:latin typeface="+mn-ea"/>
              </a:rPr>
              <a:t>가 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이때 </a:t>
            </a:r>
            <a:r>
              <a:rPr lang="en-US" altLang="ko-KR" sz="1200" dirty="0">
                <a:latin typeface="+mn-ea"/>
              </a:rPr>
              <a:t>A </a:t>
            </a:r>
            <a:r>
              <a:rPr lang="ko-KR" altLang="en-US" sz="1200" dirty="0">
                <a:latin typeface="+mn-ea"/>
              </a:rPr>
              <a:t>행렬의 행과 </a:t>
            </a:r>
            <a:r>
              <a:rPr lang="en-US" altLang="ko-KR" sz="1200" dirty="0">
                <a:latin typeface="+mn-ea"/>
              </a:rPr>
              <a:t>B </a:t>
            </a:r>
            <a:r>
              <a:rPr lang="ko-KR" altLang="en-US" sz="1200" dirty="0">
                <a:latin typeface="+mn-ea"/>
              </a:rPr>
              <a:t>행렬의 열의 수가 같아야 내적이 가능함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A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B</a:t>
            </a:r>
            <a:r>
              <a:rPr lang="ko-KR" altLang="en-US" sz="1200" dirty="0">
                <a:latin typeface="+mn-ea"/>
              </a:rPr>
              <a:t>의 행과 열의 수가 달라 내적이 불가능할 때는 </a:t>
            </a:r>
            <a:r>
              <a:rPr lang="en-US" altLang="ko-KR" sz="1200" dirty="0" err="1">
                <a:latin typeface="+mn-ea"/>
              </a:rPr>
              <a:t>np.transpose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 err="1">
                <a:latin typeface="+mn-ea"/>
              </a:rPr>
              <a:t>np.reshape</a:t>
            </a:r>
            <a:r>
              <a:rPr lang="en-US" altLang="ko-KR" sz="1200" dirty="0">
                <a:latin typeface="+mn-ea"/>
              </a:rPr>
              <a:t>( )</a:t>
            </a:r>
            <a:r>
              <a:rPr lang="ko-KR" altLang="en-US" sz="1200" dirty="0">
                <a:latin typeface="+mn-ea"/>
              </a:rPr>
              <a:t>등으로 차원을 조정함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AE029F0-096B-8BC3-AD48-7C429D8FF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41449"/>
              </p:ext>
            </p:extLst>
          </p:nvPr>
        </p:nvGraphicFramePr>
        <p:xfrm>
          <a:off x="843830" y="3183223"/>
          <a:ext cx="1019260" cy="12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630">
                  <a:extLst>
                    <a:ext uri="{9D8B030D-6E8A-4147-A177-3AD203B41FA5}">
                      <a16:colId xmlns:a16="http://schemas.microsoft.com/office/drawing/2014/main" val="1108735760"/>
                    </a:ext>
                  </a:extLst>
                </a:gridCol>
                <a:gridCol w="509630">
                  <a:extLst>
                    <a:ext uri="{9D8B030D-6E8A-4147-A177-3AD203B41FA5}">
                      <a16:colId xmlns:a16="http://schemas.microsoft.com/office/drawing/2014/main" val="2610616678"/>
                    </a:ext>
                  </a:extLst>
                </a:gridCol>
              </a:tblGrid>
              <a:tr h="40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91853"/>
                  </a:ext>
                </a:extLst>
              </a:tr>
              <a:tr h="40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335076"/>
                  </a:ext>
                </a:extLst>
              </a:tr>
              <a:tr h="40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26437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F38481-6235-9440-BA29-322E2CC85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87794"/>
              </p:ext>
            </p:extLst>
          </p:nvPr>
        </p:nvGraphicFramePr>
        <p:xfrm>
          <a:off x="3359462" y="3388010"/>
          <a:ext cx="1380330" cy="814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110">
                  <a:extLst>
                    <a:ext uri="{9D8B030D-6E8A-4147-A177-3AD203B41FA5}">
                      <a16:colId xmlns:a16="http://schemas.microsoft.com/office/drawing/2014/main" val="1108735760"/>
                    </a:ext>
                  </a:extLst>
                </a:gridCol>
                <a:gridCol w="460110">
                  <a:extLst>
                    <a:ext uri="{9D8B030D-6E8A-4147-A177-3AD203B41FA5}">
                      <a16:colId xmlns:a16="http://schemas.microsoft.com/office/drawing/2014/main" val="2610616678"/>
                    </a:ext>
                  </a:extLst>
                </a:gridCol>
                <a:gridCol w="460110">
                  <a:extLst>
                    <a:ext uri="{9D8B030D-6E8A-4147-A177-3AD203B41FA5}">
                      <a16:colId xmlns:a16="http://schemas.microsoft.com/office/drawing/2014/main" val="3467849784"/>
                    </a:ext>
                  </a:extLst>
                </a:gridCol>
              </a:tblGrid>
              <a:tr h="40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91853"/>
                  </a:ext>
                </a:extLst>
              </a:tr>
              <a:tr h="410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335076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E6B43D-E84C-46EB-CB5C-6EC044AAE4BD}"/>
              </a:ext>
            </a:extLst>
          </p:cNvPr>
          <p:cNvCxnSpPr/>
          <p:nvPr/>
        </p:nvCxnSpPr>
        <p:spPr>
          <a:xfrm>
            <a:off x="2969260" y="3790704"/>
            <a:ext cx="3389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20AA2C-CDBE-AE69-5E3F-B02B5BFF981A}"/>
              </a:ext>
            </a:extLst>
          </p:cNvPr>
          <p:cNvCxnSpPr/>
          <p:nvPr/>
        </p:nvCxnSpPr>
        <p:spPr>
          <a:xfrm>
            <a:off x="1916853" y="3795272"/>
            <a:ext cx="3389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56DEE-1984-EE37-ACB4-7614B86A1301}"/>
              </a:ext>
            </a:extLst>
          </p:cNvPr>
          <p:cNvSpPr txBox="1"/>
          <p:nvPr/>
        </p:nvSpPr>
        <p:spPr>
          <a:xfrm>
            <a:off x="2173706" y="3667593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transpose()</a:t>
            </a:r>
            <a:endParaRPr lang="ko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63344A-32FC-400B-D4FF-C28C1673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2" y="2777490"/>
            <a:ext cx="4486275" cy="3619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309D03-5797-6356-50F5-B6F55698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265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df4c73b-aa3d-45f2-a515-8798c4d7911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21142</TotalTime>
  <Words>1383</Words>
  <Application>Microsoft Office PowerPoint</Application>
  <PresentationFormat>와이드스크린</PresentationFormat>
  <Paragraphs>210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 네오 Regular</vt:lpstr>
      <vt:lpstr>D2Coding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291</cp:revision>
  <dcterms:created xsi:type="dcterms:W3CDTF">2022-03-07T11:10:45Z</dcterms:created>
  <dcterms:modified xsi:type="dcterms:W3CDTF">2024-01-18T04:41:06Z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